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6"/>
  </p:notesMasterIdLst>
  <p:sldIdLst>
    <p:sldId id="256" r:id="rId2"/>
    <p:sldId id="287" r:id="rId3"/>
    <p:sldId id="257" r:id="rId4"/>
    <p:sldId id="264" r:id="rId5"/>
    <p:sldId id="307" r:id="rId6"/>
    <p:sldId id="306" r:id="rId7"/>
    <p:sldId id="310" r:id="rId8"/>
    <p:sldId id="311" r:id="rId9"/>
    <p:sldId id="288" r:id="rId10"/>
    <p:sldId id="308" r:id="rId11"/>
    <p:sldId id="301" r:id="rId12"/>
    <p:sldId id="272" r:id="rId13"/>
    <p:sldId id="289" r:id="rId14"/>
    <p:sldId id="291" r:id="rId15"/>
    <p:sldId id="292" r:id="rId16"/>
    <p:sldId id="293" r:id="rId17"/>
    <p:sldId id="294" r:id="rId18"/>
    <p:sldId id="295" r:id="rId19"/>
    <p:sldId id="296" r:id="rId20"/>
    <p:sldId id="273" r:id="rId21"/>
    <p:sldId id="274" r:id="rId22"/>
    <p:sldId id="275" r:id="rId23"/>
    <p:sldId id="276" r:id="rId24"/>
    <p:sldId id="265" r:id="rId25"/>
    <p:sldId id="281" r:id="rId26"/>
    <p:sldId id="312" r:id="rId27"/>
    <p:sldId id="279" r:id="rId28"/>
    <p:sldId id="280" r:id="rId29"/>
    <p:sldId id="285" r:id="rId30"/>
    <p:sldId id="303" r:id="rId31"/>
    <p:sldId id="304" r:id="rId32"/>
    <p:sldId id="300" r:id="rId33"/>
    <p:sldId id="313" r:id="rId34"/>
    <p:sldId id="305"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912" autoAdjust="0"/>
    <p:restoredTop sz="94660"/>
  </p:normalViewPr>
  <p:slideViewPr>
    <p:cSldViewPr>
      <p:cViewPr>
        <p:scale>
          <a:sx n="125" d="100"/>
          <a:sy n="125" d="100"/>
        </p:scale>
        <p:origin x="78" y="135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4BDAA8-C40A-43E2-BECB-D9FA554B950B}" type="datetimeFigureOut">
              <a:rPr lang="en-IN" smtClean="0"/>
              <a:pPr/>
              <a:t>26-02-2015</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C226CE-6FEB-4906-AEFF-9F9D1AAE5B59}" type="slidenum">
              <a:rPr lang="en-IN" smtClean="0"/>
              <a:pPr/>
              <a:t>‹#›</a:t>
            </a:fld>
            <a:endParaRPr lang="en-IN"/>
          </a:p>
        </p:txBody>
      </p:sp>
    </p:spTree>
    <p:extLst>
      <p:ext uri="{BB962C8B-B14F-4D97-AF65-F5344CB8AC3E}">
        <p14:creationId xmlns:p14="http://schemas.microsoft.com/office/powerpoint/2010/main" xmlns="" val="1466630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During 1981-2011, decadal growth is 65% in Bengaluru</a:t>
            </a:r>
            <a:endParaRPr lang="en-IN" dirty="0"/>
          </a:p>
        </p:txBody>
      </p:sp>
      <p:sp>
        <p:nvSpPr>
          <p:cNvPr id="4" name="Slide Number Placeholder 3"/>
          <p:cNvSpPr>
            <a:spLocks noGrp="1"/>
          </p:cNvSpPr>
          <p:nvPr>
            <p:ph type="sldNum" sz="quarter" idx="10"/>
          </p:nvPr>
        </p:nvSpPr>
        <p:spPr/>
        <p:txBody>
          <a:bodyPr/>
          <a:lstStyle/>
          <a:p>
            <a:fld id="{A4C226CE-6FEB-4906-AEFF-9F9D1AAE5B59}" type="slidenum">
              <a:rPr lang="en-IN" smtClean="0"/>
              <a:pPr/>
              <a:t>9</a:t>
            </a:fld>
            <a:endParaRPr lang="en-IN"/>
          </a:p>
        </p:txBody>
      </p:sp>
    </p:spTree>
    <p:extLst>
      <p:ext uri="{BB962C8B-B14F-4D97-AF65-F5344CB8AC3E}">
        <p14:creationId xmlns:p14="http://schemas.microsoft.com/office/powerpoint/2010/main" xmlns="" val="3216242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18" tIns="44859" rIns="89718" bIns="44859"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04E59D7-0584-411B-9469-71328C3963BD}" type="slidenum">
              <a:rPr lang="en-US" altLang="en-US" sz="1200">
                <a:latin typeface="Calibri" pitchFamily="34" charset="0"/>
              </a:rPr>
              <a:pPr algn="r" eaLnBrk="1" hangingPunct="1"/>
              <a:t>20</a:t>
            </a:fld>
            <a:endParaRPr lang="en-US" altLang="en-US" sz="1200">
              <a:latin typeface="Calibri" pitchFamily="34" charset="0"/>
            </a:endParaRPr>
          </a:p>
        </p:txBody>
      </p:sp>
      <p:sp>
        <p:nvSpPr>
          <p:cNvPr id="1351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517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61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4C1693E3-69D6-43A5-8B9B-597FD5F6DEE3}" type="slidenum">
              <a:rPr lang="en-US" altLang="en-US" smtClean="0">
                <a:latin typeface="Calibri" pitchFamily="34" charset="0"/>
              </a:rPr>
              <a:pPr eaLnBrk="1" fontAlgn="base" hangingPunct="1">
                <a:spcBef>
                  <a:spcPct val="0"/>
                </a:spcBef>
                <a:spcAft>
                  <a:spcPct val="0"/>
                </a:spcAft>
              </a:pPr>
              <a:t>21</a:t>
            </a:fld>
            <a:endParaRPr lang="en-US" altLang="en-US" smtClean="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A7DF8BF4-1145-40B1-A92A-D6C2FF5F4B7D}" type="slidenum">
              <a:rPr lang="en-US" altLang="en-US" smtClean="0">
                <a:latin typeface="Calibri" pitchFamily="34" charset="0"/>
              </a:rPr>
              <a:pPr eaLnBrk="1" fontAlgn="base" hangingPunct="1">
                <a:spcBef>
                  <a:spcPct val="0"/>
                </a:spcBef>
                <a:spcAft>
                  <a:spcPct val="0"/>
                </a:spcAft>
              </a:pPr>
              <a:t>22</a:t>
            </a:fld>
            <a:endParaRPr lang="en-US" altLang="en-US" smtClean="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7FE4673E-5B8F-4D90-B0D8-3937F30A456E}" type="slidenum">
              <a:rPr lang="en-US" altLang="en-US" smtClean="0">
                <a:latin typeface="Calibri" pitchFamily="34" charset="0"/>
              </a:rPr>
              <a:pPr eaLnBrk="1" fontAlgn="base" hangingPunct="1">
                <a:spcBef>
                  <a:spcPct val="0"/>
                </a:spcBef>
                <a:spcAft>
                  <a:spcPct val="0"/>
                </a:spcAft>
              </a:pPr>
              <a:t>23</a:t>
            </a:fld>
            <a:endParaRPr lang="en-US" altLang="en-US" smtClean="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D51EABCA-C117-45E4-93A6-0AC1048E9877}" type="slidenum">
              <a:rPr lang="en-US" altLang="en-US" smtClean="0">
                <a:latin typeface="Calibri" pitchFamily="34" charset="0"/>
              </a:rPr>
              <a:pPr eaLnBrk="1" fontAlgn="base" hangingPunct="1">
                <a:spcBef>
                  <a:spcPct val="0"/>
                </a:spcBef>
                <a:spcAft>
                  <a:spcPct val="0"/>
                </a:spcAft>
              </a:pPr>
              <a:t>32</a:t>
            </a:fld>
            <a:endParaRPr lang="en-US" altLang="en-US"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C72A9792-3328-43AF-84CF-4C71475B2AEE}" type="slidenum">
              <a:rPr lang="en-US" altLang="en-US" smtClean="0">
                <a:latin typeface="Calibri" pitchFamily="34" charset="0"/>
              </a:rPr>
              <a:pPr eaLnBrk="1" fontAlgn="base" hangingPunct="1">
                <a:spcBef>
                  <a:spcPct val="0"/>
                </a:spcBef>
                <a:spcAft>
                  <a:spcPct val="0"/>
                </a:spcAft>
              </a:pPr>
              <a:t>11</a:t>
            </a:fld>
            <a:endParaRPr lang="en-US" altLang="en-US"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5DA1CE2-5F48-498D-A57F-9DF7BA426919}" type="slidenum">
              <a:rPr lang="en-US" altLang="en-US" sz="1200">
                <a:latin typeface="Calibri" pitchFamily="34" charset="0"/>
              </a:rPr>
              <a:pPr algn="r" eaLnBrk="1" hangingPunct="1"/>
              <a:t>12</a:t>
            </a:fld>
            <a:endParaRPr lang="en-US" altLang="en-US" sz="1200">
              <a:latin typeface="Calibri" pitchFamily="34" charset="0"/>
            </a:endParaRPr>
          </a:p>
        </p:txBody>
      </p:sp>
      <p:sp>
        <p:nvSpPr>
          <p:cNvPr id="1300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0052"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2220985E-0C97-4E5A-9614-4F22CEF3ECD3}" type="slidenum">
              <a:rPr lang="en-US" altLang="en-US" smtClean="0">
                <a:latin typeface="Calibri" pitchFamily="34" charset="0"/>
              </a:rPr>
              <a:pPr eaLnBrk="1" fontAlgn="base" hangingPunct="1">
                <a:spcBef>
                  <a:spcPct val="0"/>
                </a:spcBef>
                <a:spcAft>
                  <a:spcPct val="0"/>
                </a:spcAft>
              </a:pPr>
              <a:t>14</a:t>
            </a:fld>
            <a:endParaRPr lang="en-US" altLang="en-US"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7DCEE61D-2674-4371-AAAD-19CC71E5AB69}" type="slidenum">
              <a:rPr lang="en-US" altLang="en-US" smtClean="0">
                <a:latin typeface="Calibri" pitchFamily="34" charset="0"/>
              </a:rPr>
              <a:pPr eaLnBrk="1" fontAlgn="base" hangingPunct="1">
                <a:spcBef>
                  <a:spcPct val="0"/>
                </a:spcBef>
                <a:spcAft>
                  <a:spcPct val="0"/>
                </a:spcAft>
              </a:pPr>
              <a:t>15</a:t>
            </a:fld>
            <a:endParaRPr lang="en-US" altLang="en-US"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26CE83BC-16A1-4DB9-9C8C-DF8AC7A3CFDD}" type="slidenum">
              <a:rPr lang="en-US" altLang="en-US" smtClean="0">
                <a:latin typeface="Calibri" pitchFamily="34" charset="0"/>
              </a:rPr>
              <a:pPr eaLnBrk="1" fontAlgn="base" hangingPunct="1">
                <a:spcBef>
                  <a:spcPct val="0"/>
                </a:spcBef>
                <a:spcAft>
                  <a:spcPct val="0"/>
                </a:spcAft>
              </a:pPr>
              <a:t>16</a:t>
            </a:fld>
            <a:endParaRPr lang="en-US" altLang="en-US"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BE642D19-ECFE-44EB-940A-E24520A6B3D4}" type="slidenum">
              <a:rPr lang="en-US" altLang="en-US" smtClean="0">
                <a:latin typeface="Calibri" pitchFamily="34" charset="0"/>
              </a:rPr>
              <a:pPr eaLnBrk="1" fontAlgn="base" hangingPunct="1">
                <a:spcBef>
                  <a:spcPct val="0"/>
                </a:spcBef>
                <a:spcAft>
                  <a:spcPct val="0"/>
                </a:spcAft>
              </a:pPr>
              <a:t>17</a:t>
            </a:fld>
            <a:endParaRPr lang="en-US" altLang="en-US"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A7C60A57-9003-425F-8B0D-1762F29A3F3D}" type="slidenum">
              <a:rPr lang="en-US" altLang="en-US" smtClean="0">
                <a:latin typeface="Calibri" pitchFamily="34" charset="0"/>
              </a:rPr>
              <a:pPr eaLnBrk="1" fontAlgn="base" hangingPunct="1">
                <a:spcBef>
                  <a:spcPct val="0"/>
                </a:spcBef>
                <a:spcAft>
                  <a:spcPct val="0"/>
                </a:spcAft>
              </a:pPr>
              <a:t>18</a:t>
            </a:fld>
            <a:endParaRPr lang="en-US" altLang="en-US"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D6F7E72E-4D07-4872-ABD5-32B39D4C7A77}" type="slidenum">
              <a:rPr lang="en-US" altLang="en-US" smtClean="0">
                <a:latin typeface="Calibri" pitchFamily="34" charset="0"/>
              </a:rPr>
              <a:pPr eaLnBrk="1" fontAlgn="base" hangingPunct="1">
                <a:spcBef>
                  <a:spcPct val="0"/>
                </a:spcBef>
                <a:spcAft>
                  <a:spcPct val="0"/>
                </a:spcAft>
              </a:pPr>
              <a:t>19</a:t>
            </a:fld>
            <a:endParaRPr lang="en-US" altLang="en-US"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pic>
        <p:nvPicPr>
          <p:cNvPr id="15" name="Picture 2" descr="Home"/>
          <p:cNvPicPr>
            <a:picLocks noChangeAspect="1" noChangeArrowheads="1"/>
          </p:cNvPicPr>
          <p:nvPr userDrawn="1"/>
        </p:nvPicPr>
        <p:blipFill rotWithShape="1">
          <a:blip r:embed="rId2">
            <a:extLst>
              <a:ext uri="{28A0092B-C50C-407E-A947-70E740481C1C}">
                <a14:useLocalDpi xmlns:a14="http://schemas.microsoft.com/office/drawing/2010/main" xmlns="" val="0"/>
              </a:ext>
            </a:extLst>
          </a:blip>
          <a:srcRect r="87568"/>
          <a:stretch/>
        </p:blipFill>
        <p:spPr bwMode="auto">
          <a:xfrm>
            <a:off x="1184564" y="143866"/>
            <a:ext cx="692728" cy="790576"/>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TextBox 15"/>
          <p:cNvSpPr txBox="1"/>
          <p:nvPr userDrawn="1"/>
        </p:nvSpPr>
        <p:spPr>
          <a:xfrm>
            <a:off x="0" y="0"/>
            <a:ext cx="9144000" cy="923330"/>
          </a:xfrm>
          <a:prstGeom prst="rect">
            <a:avLst/>
          </a:prstGeom>
          <a:solidFill>
            <a:schemeClr val="bg1"/>
          </a:solidFill>
        </p:spPr>
        <p:txBody>
          <a:bodyPr wrap="square" rtlCol="0">
            <a:spAutoFit/>
          </a:bodyPr>
          <a:lstStyle/>
          <a:p>
            <a:pPr marL="45720" indent="0" algn="ctr">
              <a:buFont typeface="Georgia" pitchFamily="18" charset="0"/>
              <a:buNone/>
              <a:defRPr/>
            </a:pPr>
            <a:endParaRPr lang="en-US" b="1" spc="100" dirty="0" smtClean="0"/>
          </a:p>
          <a:p>
            <a:pPr marL="45720" indent="0" algn="ctr">
              <a:buFont typeface="Georgia" pitchFamily="18" charset="0"/>
              <a:buNone/>
              <a:defRPr/>
            </a:pPr>
            <a:r>
              <a:rPr lang="en-US" b="1" spc="100" dirty="0" smtClean="0"/>
              <a:t>Central </a:t>
            </a:r>
            <a:r>
              <a:rPr lang="en-US" b="1" spc="100" dirty="0"/>
              <a:t>Pollution Control Board </a:t>
            </a:r>
          </a:p>
          <a:p>
            <a:pPr marL="45720" indent="0" algn="ctr">
              <a:buFont typeface="Georgia" pitchFamily="18" charset="0"/>
              <a:buNone/>
              <a:defRPr/>
            </a:pPr>
            <a:r>
              <a:rPr lang="en-US" b="1" spc="100" dirty="0" smtClean="0"/>
              <a:t> Zonal </a:t>
            </a:r>
            <a:r>
              <a:rPr lang="en-US" b="1" spc="100" dirty="0"/>
              <a:t>Office, </a:t>
            </a:r>
            <a:r>
              <a:rPr lang="en-US" b="1" spc="100" dirty="0" smtClean="0"/>
              <a:t>Bengaluru</a:t>
            </a:r>
            <a:endParaRPr lang="en-IN" b="1" spc="100" dirty="0"/>
          </a:p>
        </p:txBody>
      </p:sp>
      <p:pic>
        <p:nvPicPr>
          <p:cNvPr id="17" name="Picture 2" descr="Home"/>
          <p:cNvPicPr>
            <a:picLocks noChangeAspect="1" noChangeArrowheads="1"/>
          </p:cNvPicPr>
          <p:nvPr userDrawn="1"/>
        </p:nvPicPr>
        <p:blipFill rotWithShape="1">
          <a:blip r:embed="rId2">
            <a:extLst>
              <a:ext uri="{28A0092B-C50C-407E-A947-70E740481C1C}">
                <a14:useLocalDpi xmlns:a14="http://schemas.microsoft.com/office/drawing/2010/main" xmlns="" val="0"/>
              </a:ext>
            </a:extLst>
          </a:blip>
          <a:srcRect r="87568"/>
          <a:stretch/>
        </p:blipFill>
        <p:spPr bwMode="auto">
          <a:xfrm>
            <a:off x="0" y="0"/>
            <a:ext cx="692728" cy="923330"/>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cpcb-logo"/>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7905750" y="0"/>
            <a:ext cx="1238250" cy="923330"/>
          </a:xfrm>
          <a:prstGeom prst="rect">
            <a:avLst/>
          </a:prstGeom>
          <a:solidFill>
            <a:srgbClr val="EEECE1"/>
          </a:solidFill>
          <a:ln>
            <a:noFill/>
          </a:ln>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2/26/2015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752600" y="2438400"/>
            <a:ext cx="6400800" cy="34747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2/26/2015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2/26/2015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2/26/2015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1"/>
            <a:endParaRPr lang="en-US" dirty="0" smtClean="0"/>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D8BD707-D9CF-40AE-B4C6-C98DA3205C09}" type="datetimeFigureOut">
              <a:rPr lang="en-US" smtClean="0"/>
              <a:pPr/>
              <a:t>2/26/2015</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pPr/>
              <a:t>‹#›</a:t>
            </a:fld>
            <a:endParaRPr lang="en-US"/>
          </a:p>
        </p:txBody>
      </p:sp>
      <p:sp>
        <p:nvSpPr>
          <p:cNvPr id="11" name="TextBox 10"/>
          <p:cNvSpPr txBox="1"/>
          <p:nvPr userDrawn="1"/>
        </p:nvSpPr>
        <p:spPr>
          <a:xfrm>
            <a:off x="0" y="0"/>
            <a:ext cx="9144000" cy="923330"/>
          </a:xfrm>
          <a:prstGeom prst="rect">
            <a:avLst/>
          </a:prstGeom>
          <a:solidFill>
            <a:schemeClr val="bg1"/>
          </a:solidFill>
        </p:spPr>
        <p:txBody>
          <a:bodyPr wrap="square" rtlCol="0">
            <a:spAutoFit/>
          </a:bodyPr>
          <a:lstStyle/>
          <a:p>
            <a:pPr marL="45720" indent="0" algn="ctr">
              <a:buFont typeface="Georgia" pitchFamily="18" charset="0"/>
              <a:buNone/>
              <a:defRPr/>
            </a:pPr>
            <a:endParaRPr lang="en-US" b="1" spc="100" dirty="0" smtClean="0"/>
          </a:p>
          <a:p>
            <a:pPr marL="45720" indent="0" algn="ctr">
              <a:buFont typeface="Georgia" pitchFamily="18" charset="0"/>
              <a:buNone/>
              <a:defRPr/>
            </a:pPr>
            <a:r>
              <a:rPr lang="en-US" b="1" spc="100" dirty="0" smtClean="0"/>
              <a:t>   Central </a:t>
            </a:r>
            <a:r>
              <a:rPr lang="en-US" b="1" spc="100" dirty="0"/>
              <a:t>Pollution Control Board </a:t>
            </a:r>
          </a:p>
          <a:p>
            <a:pPr marL="45720" indent="0" algn="ctr">
              <a:buFont typeface="Georgia" pitchFamily="18" charset="0"/>
              <a:buNone/>
              <a:defRPr/>
            </a:pPr>
            <a:r>
              <a:rPr lang="en-US" b="1" spc="100" dirty="0" smtClean="0"/>
              <a:t>  Zonal </a:t>
            </a:r>
            <a:r>
              <a:rPr lang="en-US" b="1" spc="100" dirty="0"/>
              <a:t>Office, </a:t>
            </a:r>
            <a:r>
              <a:rPr lang="en-US" b="1" spc="100" dirty="0" smtClean="0"/>
              <a:t>Bengaluru</a:t>
            </a:r>
            <a:endParaRPr lang="en-IN" b="1" spc="100" dirty="0"/>
          </a:p>
        </p:txBody>
      </p:sp>
      <p:pic>
        <p:nvPicPr>
          <p:cNvPr id="1026" name="Picture 2"/>
          <p:cNvPicPr>
            <a:picLocks noChangeAspect="1" noChangeArrowheads="1"/>
          </p:cNvPicPr>
          <p:nvPr userDrawn="1"/>
        </p:nvPicPr>
        <p:blipFill>
          <a:blip r:embed="rId13">
            <a:extLst>
              <a:ext uri="{28A0092B-C50C-407E-A947-70E740481C1C}">
                <a14:useLocalDpi xmlns:a14="http://schemas.microsoft.com/office/drawing/2010/main" xmlns="" val="0"/>
              </a:ext>
            </a:extLst>
          </a:blip>
          <a:srcRect/>
          <a:stretch>
            <a:fillRect/>
          </a:stretch>
        </p:blipFill>
        <p:spPr bwMode="auto">
          <a:xfrm>
            <a:off x="0" y="27980"/>
            <a:ext cx="695325" cy="920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2" descr="cpcb-logo"/>
          <p:cNvPicPr>
            <a:picLocks noChangeAspect="1" noChangeArrowheads="1"/>
          </p:cNvPicPr>
          <p:nvPr userDrawn="1"/>
        </p:nvPicPr>
        <p:blipFill>
          <a:blip r:embed="rId14">
            <a:extLst>
              <a:ext uri="{28A0092B-C50C-407E-A947-70E740481C1C}">
                <a14:useLocalDpi xmlns:a14="http://schemas.microsoft.com/office/drawing/2010/main" xmlns="" val="0"/>
              </a:ext>
            </a:extLst>
          </a:blip>
          <a:srcRect/>
          <a:stretch>
            <a:fillRect/>
          </a:stretch>
        </p:blipFill>
        <p:spPr bwMode="auto">
          <a:xfrm>
            <a:off x="7905750" y="0"/>
            <a:ext cx="1238250" cy="923330"/>
          </a:xfrm>
          <a:prstGeom prst="rect">
            <a:avLst/>
          </a:prstGeom>
          <a:solidFill>
            <a:srgbClr val="EEECE1"/>
          </a:solidFill>
          <a:ln>
            <a:noFill/>
          </a:ln>
          <a:extLst/>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pcb-logo"/>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905750" y="0"/>
            <a:ext cx="1238250" cy="923330"/>
          </a:xfrm>
          <a:prstGeom prst="rect">
            <a:avLst/>
          </a:prstGeom>
          <a:solidFill>
            <a:schemeClr val="bg2"/>
          </a:solidFill>
          <a:ln>
            <a:noFill/>
          </a:ln>
          <a:extLst/>
        </p:spPr>
      </p:pic>
      <p:sp>
        <p:nvSpPr>
          <p:cNvPr id="6" name="Content Placeholder 2"/>
          <p:cNvSpPr txBox="1">
            <a:spLocks/>
          </p:cNvSpPr>
          <p:nvPr/>
        </p:nvSpPr>
        <p:spPr>
          <a:xfrm>
            <a:off x="-6927" y="1295400"/>
            <a:ext cx="8991600" cy="4343400"/>
          </a:xfrm>
          <a:prstGeom prst="rect">
            <a:avLst/>
          </a:prstGeom>
        </p:spPr>
        <p:txBody>
          <a:bodyPr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lnSpc>
                <a:spcPct val="200000"/>
              </a:lnSpc>
              <a:spcBef>
                <a:spcPts val="0"/>
              </a:spcBef>
              <a:spcAft>
                <a:spcPts val="0"/>
              </a:spcAft>
              <a:buFont typeface="Georgia" pitchFamily="18" charset="0"/>
              <a:buNone/>
              <a:defRPr/>
            </a:pPr>
            <a:r>
              <a:rPr lang="en-US" sz="4400" b="1" spc="100" dirty="0" smtClean="0">
                <a:solidFill>
                  <a:schemeClr val="tx1"/>
                </a:solidFill>
              </a:rPr>
              <a:t>Environmental Issues of Bengaluru</a:t>
            </a:r>
          </a:p>
          <a:p>
            <a:pPr marL="45720" indent="0" algn="ctr">
              <a:spcBef>
                <a:spcPts val="0"/>
              </a:spcBef>
              <a:spcAft>
                <a:spcPts val="0"/>
              </a:spcAft>
              <a:buFont typeface="Georgia" pitchFamily="18" charset="0"/>
              <a:buNone/>
              <a:defRPr/>
            </a:pPr>
            <a:r>
              <a:rPr lang="en-US" sz="2000" b="1" spc="100" dirty="0" smtClean="0">
                <a:solidFill>
                  <a:schemeClr val="tx1"/>
                </a:solidFill>
              </a:rPr>
              <a:t>(w.r.t Air Quality</a:t>
            </a:r>
            <a:r>
              <a:rPr lang="en-US" sz="2000" b="1" spc="100" dirty="0" smtClean="0">
                <a:solidFill>
                  <a:schemeClr val="tx1"/>
                </a:solidFill>
              </a:rPr>
              <a:t>)</a:t>
            </a:r>
          </a:p>
          <a:p>
            <a:pPr marL="45720" indent="0" algn="ctr">
              <a:spcBef>
                <a:spcPts val="0"/>
              </a:spcBef>
              <a:spcAft>
                <a:spcPts val="0"/>
              </a:spcAft>
              <a:buFont typeface="Georgia" pitchFamily="18" charset="0"/>
              <a:buNone/>
              <a:defRPr/>
            </a:pPr>
            <a:endParaRPr lang="en-US" sz="2000" b="1" spc="100" dirty="0" smtClean="0">
              <a:solidFill>
                <a:schemeClr val="tx1"/>
              </a:solidFill>
            </a:endParaRPr>
          </a:p>
          <a:p>
            <a:pPr marL="45720" indent="0" algn="ctr">
              <a:spcBef>
                <a:spcPts val="0"/>
              </a:spcBef>
              <a:spcAft>
                <a:spcPts val="0"/>
              </a:spcAft>
              <a:buFont typeface="Georgia" pitchFamily="18" charset="0"/>
              <a:buNone/>
              <a:defRPr/>
            </a:pPr>
            <a:r>
              <a:rPr lang="en-US" sz="2000" b="1" spc="100" dirty="0" smtClean="0">
                <a:solidFill>
                  <a:schemeClr val="tx1"/>
                </a:solidFill>
              </a:rPr>
              <a:t>February 27, 2015</a:t>
            </a:r>
            <a:endParaRPr lang="en-US" sz="2000" b="1" spc="100" dirty="0" smtClean="0">
              <a:solidFill>
                <a:schemeClr val="tx1"/>
              </a:solidFill>
            </a:endParaRPr>
          </a:p>
          <a:p>
            <a:pPr marL="45720" indent="0" algn="ctr">
              <a:lnSpc>
                <a:spcPct val="200000"/>
              </a:lnSpc>
              <a:buFont typeface="Georgia" pitchFamily="18" charset="0"/>
              <a:buNone/>
              <a:defRPr/>
            </a:pPr>
            <a:endParaRPr lang="en-US" sz="4400" b="1" spc="100" dirty="0" smtClean="0">
              <a:solidFill>
                <a:schemeClr val="tx1"/>
              </a:solidFill>
            </a:endParaRPr>
          </a:p>
          <a:p>
            <a:pPr marL="45720" indent="0" algn="ctr">
              <a:buFont typeface="Georgia" pitchFamily="18" charset="0"/>
              <a:buNone/>
              <a:defRPr/>
            </a:pPr>
            <a:endParaRPr lang="en-US" sz="2600" b="1" spc="100" dirty="0" smtClean="0">
              <a:solidFill>
                <a:schemeClr val="tx1"/>
              </a:solidFill>
            </a:endParaRPr>
          </a:p>
          <a:p>
            <a:pPr marL="45720" indent="0" algn="ctr">
              <a:buFont typeface="Georgia" pitchFamily="18" charset="0"/>
              <a:buNone/>
              <a:defRPr/>
            </a:pPr>
            <a:endParaRPr lang="en-US" sz="2800" b="1" spc="100" dirty="0" smtClean="0">
              <a:solidFill>
                <a:schemeClr val="tx1"/>
              </a:solidFill>
            </a:endParaRPr>
          </a:p>
          <a:p>
            <a:pPr marL="45720" indent="0" algn="ctr">
              <a:buFont typeface="Georgia" pitchFamily="18" charset="0"/>
              <a:buNone/>
              <a:defRPr/>
            </a:pPr>
            <a:endParaRPr lang="en-US" sz="2800" b="1" spc="100" dirty="0">
              <a:solidFill>
                <a:schemeClr val="tx1"/>
              </a:solidFill>
            </a:endParaRPr>
          </a:p>
          <a:p>
            <a:pPr marL="45720" indent="0">
              <a:buFont typeface="Georgia" pitchFamily="18" charset="0"/>
              <a:buNone/>
              <a:defRPr/>
            </a:pPr>
            <a:endParaRPr lang="en-US" dirty="0">
              <a:solidFill>
                <a:srgbClr val="00B050"/>
              </a:solidFill>
              <a:latin typeface="Arial" charset="0"/>
            </a:endParaRPr>
          </a:p>
        </p:txBody>
      </p:sp>
      <p:pic>
        <p:nvPicPr>
          <p:cNvPr id="2050" name="Picture 2" descr="Home"/>
          <p:cNvPicPr>
            <a:picLocks noChangeAspect="1" noChangeArrowheads="1"/>
          </p:cNvPicPr>
          <p:nvPr/>
        </p:nvPicPr>
        <p:blipFill rotWithShape="1">
          <a:blip r:embed="rId3">
            <a:extLst>
              <a:ext uri="{28A0092B-C50C-407E-A947-70E740481C1C}">
                <a14:useLocalDpi xmlns:a14="http://schemas.microsoft.com/office/drawing/2010/main" xmlns="" val="0"/>
              </a:ext>
            </a:extLst>
          </a:blip>
          <a:srcRect r="87568"/>
          <a:stretch/>
        </p:blipFill>
        <p:spPr bwMode="auto">
          <a:xfrm>
            <a:off x="0" y="0"/>
            <a:ext cx="692728" cy="79057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6927" y="5243707"/>
            <a:ext cx="9220200" cy="1538883"/>
          </a:xfrm>
          <a:prstGeom prst="rect">
            <a:avLst/>
          </a:prstGeom>
          <a:noFill/>
        </p:spPr>
        <p:txBody>
          <a:bodyPr wrap="square" rtlCol="0">
            <a:spAutoFit/>
          </a:bodyPr>
          <a:lstStyle/>
          <a:p>
            <a:pPr marL="45720" indent="0" algn="ctr">
              <a:buFont typeface="Georgia" pitchFamily="18" charset="0"/>
              <a:buNone/>
              <a:defRPr/>
            </a:pPr>
            <a:endParaRPr lang="en-US" b="1" spc="100" dirty="0" smtClean="0"/>
          </a:p>
          <a:p>
            <a:pPr marL="45720" indent="0" algn="ctr">
              <a:buFont typeface="Georgia" pitchFamily="18" charset="0"/>
              <a:buNone/>
              <a:defRPr/>
            </a:pPr>
            <a:r>
              <a:rPr lang="en-US" b="1" spc="100" dirty="0" smtClean="0"/>
              <a:t>Sh. S. Suresh, Zonal Officer &amp; Smt. </a:t>
            </a:r>
            <a:r>
              <a:rPr lang="en-US" b="1" spc="100" dirty="0" err="1" smtClean="0"/>
              <a:t>Mahima</a:t>
            </a:r>
            <a:r>
              <a:rPr lang="en-US" b="1" spc="100" dirty="0" smtClean="0"/>
              <a:t> T, Environmental Engineer</a:t>
            </a:r>
          </a:p>
          <a:p>
            <a:pPr marL="45720" indent="0" algn="ctr">
              <a:buFont typeface="Georgia" pitchFamily="18" charset="0"/>
              <a:buNone/>
              <a:defRPr/>
            </a:pPr>
            <a:endParaRPr lang="en-US" b="1" spc="100" dirty="0" smtClean="0"/>
          </a:p>
          <a:p>
            <a:pPr marL="45720" indent="0" algn="ctr">
              <a:buFont typeface="Georgia" pitchFamily="18" charset="0"/>
              <a:buNone/>
              <a:defRPr/>
            </a:pPr>
            <a:r>
              <a:rPr lang="en-US" sz="2000" b="1" spc="100" dirty="0" smtClean="0"/>
              <a:t>Central Pollution Control Board, Bengaluru</a:t>
            </a:r>
          </a:p>
          <a:p>
            <a:pPr marL="45720" indent="0" algn="ctr">
              <a:buFont typeface="Georgia" pitchFamily="18" charset="0"/>
              <a:buNone/>
              <a:defRPr/>
            </a:pPr>
            <a:r>
              <a:rPr lang="en-US" sz="2000" b="1" spc="100" dirty="0" smtClean="0"/>
              <a:t>www.cpcb.nic.in</a:t>
            </a:r>
            <a:endParaRPr lang="en-US" sz="2000" b="1" spc="100" dirty="0"/>
          </a:p>
        </p:txBody>
      </p:sp>
    </p:spTree>
    <p:extLst>
      <p:ext uri="{BB962C8B-B14F-4D97-AF65-F5344CB8AC3E}">
        <p14:creationId xmlns:p14="http://schemas.microsoft.com/office/powerpoint/2010/main" xmlns="" val="23279697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3.amazonaws.com/authorstream/content/202729_633807242222723750.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41010" b="4849"/>
          <a:stretch/>
        </p:blipFill>
        <p:spPr bwMode="auto">
          <a:xfrm>
            <a:off x="0" y="990600"/>
            <a:ext cx="9144000" cy="5791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481418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2"/>
          <p:cNvSpPr>
            <a:spLocks noGrp="1"/>
          </p:cNvSpPr>
          <p:nvPr>
            <p:ph sz="quarter" idx="4294967295"/>
          </p:nvPr>
        </p:nvSpPr>
        <p:spPr>
          <a:xfrm>
            <a:off x="304800" y="1609725"/>
            <a:ext cx="8534400" cy="4714875"/>
          </a:xfrm>
          <a:prstGeom prst="rect">
            <a:avLst/>
          </a:prstGeom>
        </p:spPr>
        <p:txBody>
          <a:bodyPr>
            <a:normAutofit/>
          </a:bodyPr>
          <a:lstStyle/>
          <a:p>
            <a:pPr marL="0" indent="0" algn="just" eaLnBrk="1" hangingPunct="1">
              <a:buNone/>
            </a:pPr>
            <a:r>
              <a:rPr lang="en-US" altLang="en-US" b="1" i="1" dirty="0" smtClean="0">
                <a:solidFill>
                  <a:schemeClr val="accent6">
                    <a:lumMod val="75000"/>
                  </a:schemeClr>
                </a:solidFill>
                <a:latin typeface="Arial" charset="0"/>
                <a:cs typeface="Arial" charset="0"/>
              </a:rPr>
              <a:t>Other reasons</a:t>
            </a:r>
          </a:p>
          <a:p>
            <a:pPr marL="463550" indent="-463550" algn="just" eaLnBrk="1" hangingPunct="1"/>
            <a:endParaRPr lang="en-US" altLang="en-US" dirty="0">
              <a:latin typeface="Arial" charset="0"/>
              <a:cs typeface="Arial" charset="0"/>
            </a:endParaRPr>
          </a:p>
          <a:p>
            <a:pPr marL="463550" indent="-463550" algn="just" eaLnBrk="1" hangingPunct="1"/>
            <a:r>
              <a:rPr lang="en-US" altLang="en-US" dirty="0" smtClean="0">
                <a:latin typeface="Arial" charset="0"/>
                <a:cs typeface="Arial" charset="0"/>
              </a:rPr>
              <a:t>Uncontrolled growth of vehicular population</a:t>
            </a:r>
          </a:p>
          <a:p>
            <a:pPr marL="463550" indent="-463550" algn="just" eaLnBrk="1" hangingPunct="1"/>
            <a:r>
              <a:rPr lang="en-US" altLang="en-US" dirty="0" smtClean="0">
                <a:latin typeface="Arial" charset="0"/>
                <a:cs typeface="Arial" charset="0"/>
              </a:rPr>
              <a:t>Type of vehicles on road (predominant old vehicles, Bharat Stage – II vehicles, 2W / 3W)</a:t>
            </a:r>
          </a:p>
          <a:p>
            <a:pPr marL="463550" indent="-463550" algn="just" eaLnBrk="1" hangingPunct="1"/>
            <a:r>
              <a:rPr lang="en-US" altLang="en-US" dirty="0" smtClean="0">
                <a:latin typeface="Arial" charset="0"/>
                <a:cs typeface="Arial" charset="0"/>
              </a:rPr>
              <a:t>Fuel quality issues </a:t>
            </a:r>
          </a:p>
          <a:p>
            <a:pPr marL="463550" indent="-463550" algn="just" eaLnBrk="1" hangingPunct="1"/>
            <a:r>
              <a:rPr lang="en-US" altLang="en-US" dirty="0" smtClean="0">
                <a:latin typeface="Arial" charset="0"/>
                <a:cs typeface="Arial" charset="0"/>
              </a:rPr>
              <a:t>Fuel adulteration issues</a:t>
            </a:r>
          </a:p>
          <a:p>
            <a:pPr marL="463550" indent="-463550" algn="just" eaLnBrk="1" hangingPunct="1"/>
            <a:r>
              <a:rPr lang="en-US" altLang="en-US" dirty="0" smtClean="0">
                <a:latin typeface="Arial" charset="0"/>
                <a:cs typeface="Arial" charset="0"/>
              </a:rPr>
              <a:t>Air pollution from SSI units (brick kiln, stone crusher, </a:t>
            </a:r>
            <a:r>
              <a:rPr lang="en-US" altLang="en-US" dirty="0" err="1" smtClean="0">
                <a:latin typeface="Arial" charset="0"/>
                <a:cs typeface="Arial" charset="0"/>
              </a:rPr>
              <a:t>hotmix</a:t>
            </a:r>
            <a:r>
              <a:rPr lang="en-US" altLang="en-US" dirty="0" smtClean="0">
                <a:latin typeface="Arial" charset="0"/>
                <a:cs typeface="Arial" charset="0"/>
              </a:rPr>
              <a:t> plants etc.)</a:t>
            </a:r>
          </a:p>
          <a:p>
            <a:pPr marL="463550" indent="-463550" algn="just" eaLnBrk="1" hangingPunct="1"/>
            <a:r>
              <a:rPr lang="en-US" altLang="en-US" dirty="0" smtClean="0">
                <a:latin typeface="Arial" charset="0"/>
                <a:cs typeface="Arial" charset="0"/>
              </a:rPr>
              <a:t>Large number of DG Sets (small power generating set run on liquid fuel)</a:t>
            </a:r>
          </a:p>
          <a:p>
            <a:pPr marL="463550" indent="-463550" algn="just" eaLnBrk="1" hangingPunct="1"/>
            <a:endParaRPr lang="en-US" altLang="en-US" dirty="0" smtClean="0">
              <a:latin typeface="Arial" charset="0"/>
              <a:cs typeface="Arial" charset="0"/>
            </a:endParaRPr>
          </a:p>
        </p:txBody>
      </p:sp>
    </p:spTree>
    <p:extLst>
      <p:ext uri="{BB962C8B-B14F-4D97-AF65-F5344CB8AC3E}">
        <p14:creationId xmlns:p14="http://schemas.microsoft.com/office/powerpoint/2010/main" xmlns="" val="63391700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CS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990600"/>
            <a:ext cx="4071938" cy="5441950"/>
          </a:xfrm>
          <a:prstGeom prst="rect">
            <a:avLst/>
          </a:prstGeom>
          <a:solidFill>
            <a:srgbClr val="FFFF99"/>
          </a:solidFill>
          <a:ln w="57150">
            <a:solidFill>
              <a:srgbClr val="660066"/>
            </a:solidFill>
            <a:miter lim="800000"/>
            <a:headEnd/>
            <a:tailEnd/>
          </a:ln>
        </p:spPr>
      </p:pic>
      <p:sp>
        <p:nvSpPr>
          <p:cNvPr id="520195" name="Rectangle 3"/>
          <p:cNvSpPr>
            <a:spLocks noChangeArrowheads="1"/>
          </p:cNvSpPr>
          <p:nvPr/>
        </p:nvSpPr>
        <p:spPr bwMode="auto">
          <a:xfrm>
            <a:off x="4343400" y="994641"/>
            <a:ext cx="4800600" cy="4673600"/>
          </a:xfrm>
          <a:prstGeom prst="rect">
            <a:avLst/>
          </a:prstGeom>
          <a:noFill/>
          <a:ln w="9525">
            <a:noFill/>
            <a:miter lim="800000"/>
            <a:headEnd/>
            <a:tailEnd/>
          </a:ln>
        </p:spPr>
        <p:txBody>
          <a:bodyPr/>
          <a:lstStyle/>
          <a:p>
            <a:pPr marL="342900" indent="-342900" fontAlgn="auto">
              <a:lnSpc>
                <a:spcPct val="80000"/>
              </a:lnSpc>
              <a:spcBef>
                <a:spcPct val="20000"/>
              </a:spcBef>
              <a:spcAft>
                <a:spcPts val="0"/>
              </a:spcAft>
              <a:buClr>
                <a:srgbClr val="006600"/>
              </a:buClr>
              <a:buSzPct val="90000"/>
              <a:buFont typeface="Impact" pitchFamily="34" charset="0"/>
              <a:buChar char="♠"/>
              <a:defRPr/>
            </a:pPr>
            <a:r>
              <a:rPr lang="en-US" sz="2300" b="1" dirty="0">
                <a:ln w="12700">
                  <a:solidFill>
                    <a:schemeClr val="tx2">
                      <a:satMod val="155000"/>
                    </a:schemeClr>
                  </a:solidFill>
                  <a:prstDash val="solid"/>
                </a:ln>
              </a:rPr>
              <a:t>Lung - the main entry point of air pollutants, and the target organ is the alveolus. (There are 300 million alveoli in human lungs)</a:t>
            </a:r>
          </a:p>
          <a:p>
            <a:pPr marL="342900" indent="-342900" fontAlgn="auto">
              <a:lnSpc>
                <a:spcPct val="80000"/>
              </a:lnSpc>
              <a:spcBef>
                <a:spcPct val="20000"/>
              </a:spcBef>
              <a:spcAft>
                <a:spcPts val="0"/>
              </a:spcAft>
              <a:buClr>
                <a:srgbClr val="006600"/>
              </a:buClr>
              <a:buSzPct val="90000"/>
              <a:buFont typeface="Impact" pitchFamily="34" charset="0"/>
              <a:buChar char="♠"/>
              <a:defRPr/>
            </a:pPr>
            <a:endParaRPr lang="en-US" sz="2300" b="1" dirty="0">
              <a:ln w="12700">
                <a:solidFill>
                  <a:schemeClr val="tx2">
                    <a:satMod val="155000"/>
                  </a:schemeClr>
                </a:solidFill>
                <a:prstDash val="solid"/>
              </a:ln>
            </a:endParaRPr>
          </a:p>
          <a:p>
            <a:pPr marL="342900" indent="-342900" fontAlgn="auto">
              <a:lnSpc>
                <a:spcPct val="80000"/>
              </a:lnSpc>
              <a:spcBef>
                <a:spcPct val="20000"/>
              </a:spcBef>
              <a:spcAft>
                <a:spcPts val="0"/>
              </a:spcAft>
              <a:buClr>
                <a:srgbClr val="006600"/>
              </a:buClr>
              <a:buSzPct val="90000"/>
              <a:buFont typeface="Impact" pitchFamily="34" charset="0"/>
              <a:buChar char="♠"/>
              <a:defRPr/>
            </a:pPr>
            <a:r>
              <a:rPr lang="en-US" sz="2300" b="1" dirty="0">
                <a:ln w="12700">
                  <a:solidFill>
                    <a:schemeClr val="tx2">
                      <a:satMod val="155000"/>
                    </a:schemeClr>
                  </a:solidFill>
                  <a:prstDash val="solid"/>
                </a:ln>
              </a:rPr>
              <a:t>10,000 – 15,000 </a:t>
            </a:r>
            <a:r>
              <a:rPr lang="en-US" sz="2300" b="1" dirty="0" err="1">
                <a:ln w="12700">
                  <a:solidFill>
                    <a:schemeClr val="tx2">
                      <a:satMod val="155000"/>
                    </a:schemeClr>
                  </a:solidFill>
                  <a:prstDash val="solid"/>
                </a:ln>
              </a:rPr>
              <a:t>litres</a:t>
            </a:r>
            <a:r>
              <a:rPr lang="en-US" sz="2300" b="1" dirty="0">
                <a:ln w="12700">
                  <a:solidFill>
                    <a:schemeClr val="tx2">
                      <a:satMod val="155000"/>
                    </a:schemeClr>
                  </a:solidFill>
                  <a:prstDash val="solid"/>
                </a:ln>
              </a:rPr>
              <a:t> air enters every day in an adult lung.</a:t>
            </a:r>
          </a:p>
          <a:p>
            <a:pPr marL="342900" indent="-342900" fontAlgn="auto">
              <a:lnSpc>
                <a:spcPct val="80000"/>
              </a:lnSpc>
              <a:spcBef>
                <a:spcPct val="20000"/>
              </a:spcBef>
              <a:spcAft>
                <a:spcPts val="0"/>
              </a:spcAft>
              <a:buClr>
                <a:srgbClr val="006600"/>
              </a:buClr>
              <a:buSzPct val="90000"/>
              <a:buFont typeface="Impact" pitchFamily="34" charset="0"/>
              <a:buChar char="♠"/>
              <a:defRPr/>
            </a:pPr>
            <a:endParaRPr lang="en-US" sz="2300" b="1" dirty="0">
              <a:ln w="12700">
                <a:solidFill>
                  <a:schemeClr val="tx2">
                    <a:satMod val="155000"/>
                  </a:schemeClr>
                </a:solidFill>
                <a:prstDash val="solid"/>
              </a:ln>
            </a:endParaRPr>
          </a:p>
          <a:p>
            <a:pPr marL="342900" indent="-342900" fontAlgn="auto">
              <a:lnSpc>
                <a:spcPct val="80000"/>
              </a:lnSpc>
              <a:spcBef>
                <a:spcPct val="20000"/>
              </a:spcBef>
              <a:spcAft>
                <a:spcPts val="0"/>
              </a:spcAft>
              <a:buClr>
                <a:srgbClr val="006600"/>
              </a:buClr>
              <a:buSzPct val="90000"/>
              <a:buFont typeface="Impact" pitchFamily="34" charset="0"/>
              <a:buChar char="♠"/>
              <a:defRPr/>
            </a:pPr>
            <a:r>
              <a:rPr lang="en-US" sz="2300" b="1" dirty="0">
                <a:ln w="12700">
                  <a:solidFill>
                    <a:schemeClr val="tx2">
                      <a:satMod val="155000"/>
                    </a:schemeClr>
                  </a:solidFill>
                  <a:prstDash val="solid"/>
                </a:ln>
              </a:rPr>
              <a:t>Increase in the concentration of pollutants cause  parallel increase in the toxic insult to the lungs</a:t>
            </a:r>
          </a:p>
          <a:p>
            <a:pPr marL="342900" indent="-342900" fontAlgn="auto">
              <a:lnSpc>
                <a:spcPct val="80000"/>
              </a:lnSpc>
              <a:spcBef>
                <a:spcPct val="20000"/>
              </a:spcBef>
              <a:spcAft>
                <a:spcPts val="0"/>
              </a:spcAft>
              <a:buClr>
                <a:srgbClr val="006600"/>
              </a:buClr>
              <a:buSzPct val="90000"/>
              <a:buFont typeface="Impact" pitchFamily="34" charset="0"/>
              <a:buChar char="♠"/>
              <a:defRPr/>
            </a:pPr>
            <a:endParaRPr lang="en-US" sz="2300" b="1" dirty="0">
              <a:ln w="12700">
                <a:solidFill>
                  <a:schemeClr val="tx2">
                    <a:satMod val="155000"/>
                  </a:schemeClr>
                </a:solidFill>
                <a:prstDash val="solid"/>
              </a:ln>
            </a:endParaRPr>
          </a:p>
          <a:p>
            <a:pPr marL="342900" indent="-342900" fontAlgn="auto">
              <a:lnSpc>
                <a:spcPct val="80000"/>
              </a:lnSpc>
              <a:spcBef>
                <a:spcPct val="20000"/>
              </a:spcBef>
              <a:spcAft>
                <a:spcPts val="0"/>
              </a:spcAft>
              <a:buClr>
                <a:srgbClr val="006600"/>
              </a:buClr>
              <a:buSzPct val="90000"/>
              <a:buFont typeface="Impact" pitchFamily="34" charset="0"/>
              <a:buChar char="♠"/>
              <a:defRPr/>
            </a:pPr>
            <a:r>
              <a:rPr lang="en-US" sz="2300" b="1" dirty="0">
                <a:ln w="12700">
                  <a:solidFill>
                    <a:schemeClr val="tx2">
                      <a:satMod val="155000"/>
                    </a:schemeClr>
                  </a:solidFill>
                  <a:prstDash val="solid"/>
                </a:ln>
              </a:rPr>
              <a:t>From the alveolus, pollutants travel via lymph or blood to different organs.</a:t>
            </a:r>
          </a:p>
          <a:p>
            <a:pPr marL="342900" indent="-342900" fontAlgn="auto">
              <a:lnSpc>
                <a:spcPct val="80000"/>
              </a:lnSpc>
              <a:spcBef>
                <a:spcPct val="20000"/>
              </a:spcBef>
              <a:spcAft>
                <a:spcPts val="0"/>
              </a:spcAft>
              <a:buClr>
                <a:srgbClr val="006600"/>
              </a:buClr>
              <a:buSzPct val="90000"/>
              <a:buFont typeface="Impact" pitchFamily="34" charset="0"/>
              <a:buChar char="♠"/>
              <a:defRPr/>
            </a:pPr>
            <a:endParaRPr lang="en-US" sz="2300" b="1" dirty="0">
              <a:ln w="12700">
                <a:solidFill>
                  <a:schemeClr val="tx2">
                    <a:satMod val="155000"/>
                  </a:schemeClr>
                </a:solidFill>
                <a:prstDash val="solid"/>
              </a:ln>
            </a:endParaRPr>
          </a:p>
        </p:txBody>
      </p:sp>
      <p:sp>
        <p:nvSpPr>
          <p:cNvPr id="520196" name="Rectangle 4"/>
          <p:cNvSpPr>
            <a:spLocks noChangeArrowheads="1"/>
          </p:cNvSpPr>
          <p:nvPr/>
        </p:nvSpPr>
        <p:spPr bwMode="auto">
          <a:xfrm>
            <a:off x="762000" y="6415088"/>
            <a:ext cx="2997937" cy="375487"/>
          </a:xfrm>
          <a:prstGeom prst="rect">
            <a:avLst/>
          </a:prstGeom>
          <a:noFill/>
          <a:ln w="9525">
            <a:noFill/>
            <a:miter lim="800000"/>
            <a:headEnd/>
            <a:tailEnd/>
          </a:ln>
        </p:spPr>
        <p:txBody>
          <a:bodyPr wrap="none">
            <a:spAutoFit/>
          </a:bodyPr>
          <a:lstStyle/>
          <a:p>
            <a:pPr marL="342900" indent="-342900" fontAlgn="auto">
              <a:lnSpc>
                <a:spcPct val="80000"/>
              </a:lnSpc>
              <a:spcBef>
                <a:spcPct val="20000"/>
              </a:spcBef>
              <a:spcAft>
                <a:spcPts val="0"/>
              </a:spcAft>
              <a:buClr>
                <a:srgbClr val="006600"/>
              </a:buClr>
              <a:buSzPct val="90000"/>
              <a:buFont typeface="Impact" pitchFamily="34" charset="0"/>
              <a:buChar char="♠"/>
              <a:defRPr/>
            </a:pPr>
            <a:r>
              <a:rPr lang="en-US" sz="2300" b="1" dirty="0">
                <a:ln w="12700">
                  <a:solidFill>
                    <a:schemeClr val="tx2">
                      <a:satMod val="155000"/>
                    </a:schemeClr>
                  </a:solidFill>
                  <a:prstDash val="solid"/>
                </a:ln>
              </a:rPr>
              <a:t>Route of Invasion</a:t>
            </a:r>
          </a:p>
        </p:txBody>
      </p:sp>
    </p:spTree>
    <p:extLst>
      <p:ext uri="{BB962C8B-B14F-4D97-AF65-F5344CB8AC3E}">
        <p14:creationId xmlns:p14="http://schemas.microsoft.com/office/powerpoint/2010/main" xmlns="" val="149695496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stateoftheair.org/2013/assets/images/stick-figures-800.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990600"/>
            <a:ext cx="9144000" cy="587432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661276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152400" y="1295400"/>
            <a:ext cx="8991600" cy="609600"/>
          </a:xfrm>
          <a:prstGeom prst="rect">
            <a:avLst/>
          </a:prstGeom>
          <a:noFill/>
          <a:ln w="9525">
            <a:noFill/>
            <a:miter lim="800000"/>
            <a:headEnd/>
            <a:tailEnd/>
          </a:ln>
          <a:effectLst>
            <a:outerShdw dist="35921" dir="2700000" algn="ctr" rotWithShape="0">
              <a:schemeClr val="bg2"/>
            </a:outerShdw>
          </a:effectLst>
        </p:spPr>
        <p:txBody>
          <a:bodyPr lIns="92075" tIns="46038" rIns="92075" bIns="46038" anchor="ctr"/>
          <a:lstStyle/>
          <a:p>
            <a:pPr algn="ctr" fontAlgn="auto">
              <a:lnSpc>
                <a:spcPct val="80000"/>
              </a:lnSpc>
              <a:spcAft>
                <a:spcPts val="0"/>
              </a:spcAft>
              <a:tabLst>
                <a:tab pos="693738" algn="l"/>
              </a:tabLst>
              <a:defRPr/>
            </a:pPr>
            <a:r>
              <a:rPr lang="en-US" sz="3200" b="1" dirty="0">
                <a:solidFill>
                  <a:schemeClr val="accent6">
                    <a:lumMod val="75000"/>
                  </a:schemeClr>
                </a:solidFill>
                <a:latin typeface="Arial Black" pitchFamily="34" charset="0"/>
              </a:rPr>
              <a:t>Important Provision of </a:t>
            </a:r>
            <a:r>
              <a:rPr lang="en-US" sz="3200" b="1" dirty="0" smtClean="0">
                <a:solidFill>
                  <a:schemeClr val="accent6">
                    <a:lumMod val="75000"/>
                  </a:schemeClr>
                </a:solidFill>
                <a:latin typeface="Arial Black" pitchFamily="34" charset="0"/>
              </a:rPr>
              <a:t>Air </a:t>
            </a:r>
            <a:r>
              <a:rPr lang="en-US" sz="3200" b="1" dirty="0">
                <a:solidFill>
                  <a:schemeClr val="accent6">
                    <a:lumMod val="75000"/>
                  </a:schemeClr>
                </a:solidFill>
                <a:latin typeface="Arial Black" pitchFamily="34" charset="0"/>
              </a:rPr>
              <a:t>Act, 1981</a:t>
            </a:r>
          </a:p>
        </p:txBody>
      </p:sp>
      <p:sp>
        <p:nvSpPr>
          <p:cNvPr id="6" name="TextBox 5"/>
          <p:cNvSpPr txBox="1"/>
          <p:nvPr/>
        </p:nvSpPr>
        <p:spPr>
          <a:xfrm>
            <a:off x="-24246" y="2286000"/>
            <a:ext cx="9168245" cy="4401205"/>
          </a:xfrm>
          <a:prstGeom prst="rect">
            <a:avLst/>
          </a:prstGeom>
          <a:noFill/>
        </p:spPr>
        <p:txBody>
          <a:bodyPr wrap="square">
            <a:spAutoFit/>
          </a:bodyPr>
          <a:lstStyle/>
          <a:p>
            <a:pPr algn="just" fontAlgn="auto">
              <a:spcBef>
                <a:spcPts val="0"/>
              </a:spcBef>
              <a:spcAft>
                <a:spcPts val="0"/>
              </a:spcAft>
              <a:defRPr/>
            </a:pPr>
            <a:r>
              <a:rPr lang="en-US" sz="2000" b="1" dirty="0"/>
              <a:t>Function of Central Board under section 16(2)</a:t>
            </a:r>
          </a:p>
          <a:p>
            <a:pPr algn="just" fontAlgn="auto">
              <a:spcBef>
                <a:spcPts val="0"/>
              </a:spcBef>
              <a:spcAft>
                <a:spcPts val="0"/>
              </a:spcAft>
              <a:defRPr/>
            </a:pPr>
            <a:endParaRPr lang="en-US" sz="2000" dirty="0"/>
          </a:p>
          <a:p>
            <a:pPr marL="566738" indent="-566738" algn="just" fontAlgn="auto">
              <a:spcBef>
                <a:spcPts val="0"/>
              </a:spcBef>
              <a:spcAft>
                <a:spcPts val="0"/>
              </a:spcAft>
              <a:buFontTx/>
              <a:buAutoNum type="alphaLcParenBoth"/>
              <a:defRPr/>
            </a:pPr>
            <a:r>
              <a:rPr lang="en-US" sz="2000" dirty="0"/>
              <a:t>Advice the central government on any matter concerning the improvement of the quality of air and the prevention, control or abatement of air pollution,</a:t>
            </a:r>
          </a:p>
          <a:p>
            <a:pPr marL="566738" indent="-566738" algn="just" fontAlgn="auto">
              <a:spcBef>
                <a:spcPts val="0"/>
              </a:spcBef>
              <a:spcAft>
                <a:spcPts val="0"/>
              </a:spcAft>
              <a:buFontTx/>
              <a:buAutoNum type="alphaLcParenBoth"/>
              <a:defRPr/>
            </a:pPr>
            <a:r>
              <a:rPr lang="en-US" sz="2000" dirty="0"/>
              <a:t>Plan and cause to be executed a nation vide programme for the prevention, control or abatement of air pollution;</a:t>
            </a:r>
          </a:p>
          <a:p>
            <a:pPr marL="566738" indent="-566738" algn="just" fontAlgn="auto">
              <a:spcBef>
                <a:spcPts val="0"/>
              </a:spcBef>
              <a:spcAft>
                <a:spcPts val="0"/>
              </a:spcAft>
              <a:buFontTx/>
              <a:buAutoNum type="alphaLcParenBoth"/>
              <a:defRPr/>
            </a:pPr>
            <a:r>
              <a:rPr lang="en-US" sz="2000" dirty="0"/>
              <a:t>Co-ordinate the activities of the State and resolve disputed among them;</a:t>
            </a:r>
          </a:p>
          <a:p>
            <a:pPr marL="566738" indent="-566738" algn="just" fontAlgn="auto">
              <a:spcBef>
                <a:spcPts val="0"/>
              </a:spcBef>
              <a:spcAft>
                <a:spcPts val="0"/>
              </a:spcAft>
              <a:buFontTx/>
              <a:buAutoNum type="alphaLcParenBoth"/>
              <a:defRPr/>
            </a:pPr>
            <a:r>
              <a:rPr lang="en-US" sz="2000" dirty="0"/>
              <a:t>Provide technical assistance and guidance to the State Boards, carry out and sponsor investigations and research relating to problems of air pollution and prevention, control or abatement of air pollution;</a:t>
            </a:r>
          </a:p>
          <a:p>
            <a:pPr marL="566738" indent="-566738" algn="just" fontAlgn="auto">
              <a:spcBef>
                <a:spcPts val="0"/>
              </a:spcBef>
              <a:spcAft>
                <a:spcPts val="0"/>
              </a:spcAft>
              <a:buFontTx/>
              <a:buAutoNum type="alphaLcParenBoth"/>
              <a:defRPr/>
            </a:pPr>
            <a:r>
              <a:rPr lang="en-US" sz="2000" dirty="0"/>
              <a:t>Plan and </a:t>
            </a:r>
            <a:r>
              <a:rPr lang="en-US" sz="2000" dirty="0" err="1"/>
              <a:t>organise</a:t>
            </a:r>
            <a:r>
              <a:rPr lang="en-US" sz="2000" dirty="0"/>
              <a:t> the training of persons engaged or to be engaged in programmes for the prevention, control or abatement of air pollution on such terms and conditions as the Central Board may specify;</a:t>
            </a:r>
          </a:p>
        </p:txBody>
      </p:sp>
    </p:spTree>
    <p:extLst>
      <p:ext uri="{BB962C8B-B14F-4D97-AF65-F5344CB8AC3E}">
        <p14:creationId xmlns:p14="http://schemas.microsoft.com/office/powerpoint/2010/main" xmlns="" val="283264209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Box 5"/>
          <p:cNvSpPr txBox="1">
            <a:spLocks noChangeArrowheads="1"/>
          </p:cNvSpPr>
          <p:nvPr/>
        </p:nvSpPr>
        <p:spPr bwMode="auto">
          <a:xfrm>
            <a:off x="304800" y="1506538"/>
            <a:ext cx="8458200" cy="4894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66738" indent="-56673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buFont typeface="Wingdings" pitchFamily="2" charset="2"/>
              <a:buAutoNum type="alphaLcParenBoth" startAt="6"/>
            </a:pPr>
            <a:r>
              <a:rPr lang="en-US" altLang="en-US" sz="2400"/>
              <a:t>organise through mass media a comprehensive programme regarding the prevention, control or abatement of air pollution;</a:t>
            </a:r>
          </a:p>
          <a:p>
            <a:pPr algn="just" eaLnBrk="1" hangingPunct="1">
              <a:buFontTx/>
              <a:buAutoNum type="alphaLcParenBoth" startAt="6"/>
            </a:pPr>
            <a:r>
              <a:rPr lang="en-US" altLang="en-US" sz="2400"/>
              <a:t>collect, compile and publish technical and statistical data relating to air pollution and the measures devised for its effective prevention, control or abatement and prepare manuals, codes or guides relating to prevention, control or abatement of air pollution;</a:t>
            </a:r>
          </a:p>
          <a:p>
            <a:pPr algn="just" eaLnBrk="1" hangingPunct="1">
              <a:buFontTx/>
              <a:buAutoNum type="alphaLcParenBoth" startAt="6"/>
            </a:pPr>
            <a:r>
              <a:rPr lang="en-US" altLang="en-US" sz="2400">
                <a:solidFill>
                  <a:srgbClr val="FF0000"/>
                </a:solidFill>
              </a:rPr>
              <a:t>lay down standards for the quality of air;</a:t>
            </a:r>
          </a:p>
          <a:p>
            <a:pPr algn="just" eaLnBrk="1" hangingPunct="1">
              <a:buFontTx/>
              <a:buAutoNum type="alphaLcParenBoth" startAt="6"/>
            </a:pPr>
            <a:r>
              <a:rPr lang="en-US" altLang="en-US" sz="2400"/>
              <a:t>collect and disseminate information in respect of matters relating to air pollution;</a:t>
            </a:r>
          </a:p>
          <a:p>
            <a:pPr algn="just" eaLnBrk="1" hangingPunct="1">
              <a:buFontTx/>
              <a:buAutoNum type="alphaLcParenBoth" startAt="6"/>
            </a:pPr>
            <a:r>
              <a:rPr lang="en-US" altLang="en-US" sz="2400"/>
              <a:t>perform such other functions as may be prescribed</a:t>
            </a:r>
          </a:p>
          <a:p>
            <a:pPr algn="just" eaLnBrk="1" hangingPunct="1"/>
            <a:endParaRPr lang="en-US" altLang="en-US" sz="2400"/>
          </a:p>
        </p:txBody>
      </p:sp>
    </p:spTree>
    <p:extLst>
      <p:ext uri="{BB962C8B-B14F-4D97-AF65-F5344CB8AC3E}">
        <p14:creationId xmlns:p14="http://schemas.microsoft.com/office/powerpoint/2010/main" xmlns="" val="208127734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1225550"/>
            <a:ext cx="8382000" cy="5632450"/>
          </a:xfrm>
          <a:prstGeom prst="rect">
            <a:avLst/>
          </a:prstGeom>
          <a:noFill/>
        </p:spPr>
        <p:txBody>
          <a:bodyPr>
            <a:spAutoFit/>
          </a:bodyPr>
          <a:lstStyle/>
          <a:p>
            <a:pPr algn="just" fontAlgn="auto">
              <a:spcBef>
                <a:spcPts val="0"/>
              </a:spcBef>
              <a:spcAft>
                <a:spcPts val="1200"/>
              </a:spcAft>
              <a:defRPr/>
            </a:pPr>
            <a:r>
              <a:rPr lang="en-US" sz="2000" b="1" dirty="0"/>
              <a:t>Function of State Pollution Control Boards under section 17(1)</a:t>
            </a:r>
          </a:p>
          <a:p>
            <a:pPr algn="just" fontAlgn="auto">
              <a:spcBef>
                <a:spcPts val="0"/>
              </a:spcBef>
              <a:spcAft>
                <a:spcPts val="1200"/>
              </a:spcAft>
              <a:defRPr/>
            </a:pPr>
            <a:endParaRPr lang="en-US" sz="2000" dirty="0"/>
          </a:p>
          <a:p>
            <a:pPr marL="566738" indent="-566738" algn="just" fontAlgn="auto">
              <a:spcBef>
                <a:spcPts val="0"/>
              </a:spcBef>
              <a:spcAft>
                <a:spcPts val="1200"/>
              </a:spcAft>
              <a:buFontTx/>
              <a:buAutoNum type="alphaLcParenBoth"/>
              <a:defRPr/>
            </a:pPr>
            <a:r>
              <a:rPr lang="en-US" sz="2000" dirty="0"/>
              <a:t>To plan a comprehensive programme for the prevention control or abatement of air pollution and to secure  the execution thereof;</a:t>
            </a:r>
          </a:p>
          <a:p>
            <a:pPr marL="566738" indent="-566738" algn="just" fontAlgn="auto">
              <a:spcBef>
                <a:spcPts val="0"/>
              </a:spcBef>
              <a:spcAft>
                <a:spcPts val="1200"/>
              </a:spcAft>
              <a:buFontTx/>
              <a:buAutoNum type="alphaLcParenBoth"/>
              <a:defRPr/>
            </a:pPr>
            <a:r>
              <a:rPr lang="en-US" sz="2000" dirty="0"/>
              <a:t>To advice the state government on any matter concerning the prevention control or abatement of air pollution;</a:t>
            </a:r>
          </a:p>
          <a:p>
            <a:pPr marL="566738" indent="-566738" algn="just" fontAlgn="auto">
              <a:spcBef>
                <a:spcPts val="0"/>
              </a:spcBef>
              <a:spcAft>
                <a:spcPts val="1200"/>
              </a:spcAft>
              <a:buFontTx/>
              <a:buAutoNum type="alphaLcParenBoth"/>
              <a:defRPr/>
            </a:pPr>
            <a:r>
              <a:rPr lang="en-US" sz="2000" dirty="0"/>
              <a:t>To collect and disseminate information relating to air pollution;</a:t>
            </a:r>
          </a:p>
          <a:p>
            <a:pPr marL="566738" indent="-566738" algn="just" fontAlgn="auto">
              <a:spcBef>
                <a:spcPts val="0"/>
              </a:spcBef>
              <a:spcAft>
                <a:spcPts val="1200"/>
              </a:spcAft>
              <a:buFontTx/>
              <a:buAutoNum type="alphaLcParenBoth"/>
              <a:defRPr/>
            </a:pPr>
            <a:r>
              <a:rPr lang="en-US" sz="2000" dirty="0"/>
              <a:t>To collaborate with central board in </a:t>
            </a:r>
            <a:r>
              <a:rPr lang="en-US" sz="2000" dirty="0" err="1"/>
              <a:t>organising</a:t>
            </a:r>
            <a:r>
              <a:rPr lang="en-US" sz="2000" dirty="0"/>
              <a:t> the training of persons engaged or to be engaged in programmes relating to prevention, control or abatement of air pollution and to </a:t>
            </a:r>
            <a:r>
              <a:rPr lang="en-US" sz="2000" dirty="0" err="1"/>
              <a:t>organise</a:t>
            </a:r>
            <a:r>
              <a:rPr lang="en-US" sz="2000" dirty="0"/>
              <a:t> mass education programme relating thereto;</a:t>
            </a:r>
          </a:p>
          <a:p>
            <a:pPr marL="566738" indent="-566738" algn="just" fontAlgn="auto">
              <a:spcBef>
                <a:spcPts val="0"/>
              </a:spcBef>
              <a:spcAft>
                <a:spcPts val="1200"/>
              </a:spcAft>
              <a:buFontTx/>
              <a:buAutoNum type="alphaLcParenBoth"/>
              <a:defRPr/>
            </a:pPr>
            <a:r>
              <a:rPr lang="en-US" sz="2000" dirty="0"/>
              <a:t>To inspect, at all reasonable times, any control equipment, industrial plant or manufacturing process and to give, by order, such direction to such person as it may consider necessary to take step for the prevention, control or abatement of air pollution;</a:t>
            </a:r>
          </a:p>
        </p:txBody>
      </p:sp>
    </p:spTree>
    <p:extLst>
      <p:ext uri="{BB962C8B-B14F-4D97-AF65-F5344CB8AC3E}">
        <p14:creationId xmlns:p14="http://schemas.microsoft.com/office/powerpoint/2010/main" xmlns="" val="223458511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1371600"/>
            <a:ext cx="8534400" cy="6524625"/>
          </a:xfrm>
          <a:prstGeom prst="rect">
            <a:avLst/>
          </a:prstGeom>
          <a:noFill/>
        </p:spPr>
        <p:txBody>
          <a:bodyPr>
            <a:spAutoFit/>
          </a:bodyPr>
          <a:lstStyle/>
          <a:p>
            <a:pPr marL="566738" indent="-566738" algn="just" fontAlgn="auto">
              <a:spcBef>
                <a:spcPts val="0"/>
              </a:spcBef>
              <a:spcAft>
                <a:spcPts val="0"/>
              </a:spcAft>
              <a:buFont typeface="Wingdings" pitchFamily="2" charset="2"/>
              <a:buAutoNum type="alphaLcParenBoth" startAt="6"/>
              <a:defRPr/>
            </a:pPr>
            <a:r>
              <a:rPr lang="en-US" sz="1900" dirty="0"/>
              <a:t>To inspect air pollution control areas at such intervals as it may think necessary, assess the quality therein and take steps for the prevention, control or abatement of air pollution in such areas</a:t>
            </a:r>
          </a:p>
          <a:p>
            <a:pPr marL="566738" indent="-566738" algn="just" fontAlgn="auto">
              <a:spcBef>
                <a:spcPts val="0"/>
              </a:spcBef>
              <a:spcAft>
                <a:spcPts val="0"/>
              </a:spcAft>
              <a:buFontTx/>
              <a:buAutoNum type="alphaLcParenBoth" startAt="6"/>
              <a:defRPr/>
            </a:pPr>
            <a:r>
              <a:rPr lang="en-US" sz="1900" dirty="0"/>
              <a:t>To lay down in consultation with Central Board and having regard to the standards for the quality of air laid down by the Central Boards, standards for the emission of air pollution into the atmosphere from industrial plants and automobiles or for the discharge of any air pollutants into the atmosphere from any other source whatsoever not being a ship or an aircraft; provided the different standards for emission may be laid down under the clause for different industrial plants having regard to the quantity and composition of emission of air pollutants into the atmosphere from such industrial plants;</a:t>
            </a:r>
          </a:p>
          <a:p>
            <a:pPr marL="566738" indent="-566738" algn="just" fontAlgn="auto">
              <a:spcBef>
                <a:spcPts val="0"/>
              </a:spcBef>
              <a:spcAft>
                <a:spcPts val="0"/>
              </a:spcAft>
              <a:buFontTx/>
              <a:buAutoNum type="alphaLcParenBoth" startAt="6"/>
              <a:defRPr/>
            </a:pPr>
            <a:r>
              <a:rPr lang="en-US" sz="1900" dirty="0"/>
              <a:t>To advice the state government with respect to the suitability of any premises or location for carrying on any industry which is likely to cause air pollution;</a:t>
            </a:r>
          </a:p>
          <a:p>
            <a:pPr marL="566738" indent="-566738" algn="just" fontAlgn="auto">
              <a:spcBef>
                <a:spcPts val="0"/>
              </a:spcBef>
              <a:spcAft>
                <a:spcPts val="0"/>
              </a:spcAft>
              <a:buFontTx/>
              <a:buAutoNum type="alphaLcParenBoth" startAt="6"/>
              <a:defRPr/>
            </a:pPr>
            <a:r>
              <a:rPr lang="en-US" sz="1900" dirty="0"/>
              <a:t>To perform such other functions as may be prescribed by the central board or the state government;</a:t>
            </a:r>
          </a:p>
          <a:p>
            <a:pPr marL="566738" indent="-566738" algn="just" fontAlgn="auto">
              <a:spcBef>
                <a:spcPts val="0"/>
              </a:spcBef>
              <a:spcAft>
                <a:spcPts val="0"/>
              </a:spcAft>
              <a:buFontTx/>
              <a:buAutoNum type="alphaLcParenBoth" startAt="6"/>
              <a:defRPr/>
            </a:pPr>
            <a:endParaRPr lang="en-US" sz="1900" dirty="0"/>
          </a:p>
          <a:p>
            <a:pPr algn="just" fontAlgn="auto">
              <a:spcBef>
                <a:spcPts val="0"/>
              </a:spcBef>
              <a:spcAft>
                <a:spcPts val="0"/>
              </a:spcAft>
              <a:defRPr/>
            </a:pPr>
            <a:endParaRPr lang="en-US" sz="1900" dirty="0"/>
          </a:p>
          <a:p>
            <a:pPr algn="just" fontAlgn="auto">
              <a:spcBef>
                <a:spcPts val="0"/>
              </a:spcBef>
              <a:spcAft>
                <a:spcPts val="0"/>
              </a:spcAft>
              <a:defRPr/>
            </a:pPr>
            <a:endParaRPr lang="en-US" sz="1900" dirty="0"/>
          </a:p>
          <a:p>
            <a:pPr algn="just" fontAlgn="auto">
              <a:spcBef>
                <a:spcPts val="0"/>
              </a:spcBef>
              <a:spcAft>
                <a:spcPts val="0"/>
              </a:spcAft>
              <a:defRPr/>
            </a:pPr>
            <a:endParaRPr lang="en-US" sz="1900" dirty="0"/>
          </a:p>
          <a:p>
            <a:pPr algn="just" fontAlgn="auto">
              <a:spcBef>
                <a:spcPts val="0"/>
              </a:spcBef>
              <a:spcAft>
                <a:spcPts val="0"/>
              </a:spcAft>
              <a:defRPr/>
            </a:pPr>
            <a:endParaRPr lang="en-US" sz="1900" dirty="0"/>
          </a:p>
        </p:txBody>
      </p:sp>
    </p:spTree>
    <p:extLst>
      <p:ext uri="{BB962C8B-B14F-4D97-AF65-F5344CB8AC3E}">
        <p14:creationId xmlns:p14="http://schemas.microsoft.com/office/powerpoint/2010/main" xmlns="" val="63265468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0" y="1295400"/>
            <a:ext cx="9144000" cy="609600"/>
          </a:xfrm>
          <a:prstGeom prst="rect">
            <a:avLst/>
          </a:prstGeom>
          <a:noFill/>
          <a:ln w="9525">
            <a:noFill/>
            <a:miter lim="800000"/>
            <a:headEnd/>
            <a:tailEnd/>
          </a:ln>
          <a:effectLst>
            <a:outerShdw dist="35921" dir="2700000" algn="ctr" rotWithShape="0">
              <a:schemeClr val="bg2"/>
            </a:outerShdw>
          </a:effectLst>
        </p:spPr>
        <p:txBody>
          <a:bodyPr lIns="92075" tIns="46038" rIns="92075" bIns="46038" anchor="ctr"/>
          <a:lstStyle/>
          <a:p>
            <a:pPr algn="ctr" fontAlgn="auto">
              <a:lnSpc>
                <a:spcPct val="80000"/>
              </a:lnSpc>
              <a:spcAft>
                <a:spcPts val="0"/>
              </a:spcAft>
              <a:tabLst>
                <a:tab pos="693738" algn="l"/>
              </a:tabLst>
              <a:defRPr/>
            </a:pPr>
            <a:r>
              <a:rPr lang="en-US" sz="3200" b="1" dirty="0">
                <a:solidFill>
                  <a:schemeClr val="accent6">
                    <a:lumMod val="75000"/>
                  </a:schemeClr>
                </a:solidFill>
                <a:latin typeface="Arial Black" pitchFamily="34" charset="0"/>
              </a:rPr>
              <a:t>Section 18 of Air Act – Power to </a:t>
            </a:r>
            <a:r>
              <a:rPr lang="en-US" sz="3200" b="1" dirty="0" smtClean="0">
                <a:solidFill>
                  <a:schemeClr val="accent6">
                    <a:lumMod val="75000"/>
                  </a:schemeClr>
                </a:solidFill>
                <a:latin typeface="Arial Black" pitchFamily="34" charset="0"/>
              </a:rPr>
              <a:t>give directions</a:t>
            </a:r>
            <a:endParaRPr lang="en-US" sz="3200" b="1" dirty="0">
              <a:solidFill>
                <a:schemeClr val="accent6">
                  <a:lumMod val="75000"/>
                </a:schemeClr>
              </a:solidFill>
              <a:latin typeface="Arial Black" pitchFamily="34" charset="0"/>
            </a:endParaRPr>
          </a:p>
        </p:txBody>
      </p:sp>
      <p:sp>
        <p:nvSpPr>
          <p:cNvPr id="6" name="TextBox 5"/>
          <p:cNvSpPr txBox="1"/>
          <p:nvPr/>
        </p:nvSpPr>
        <p:spPr>
          <a:xfrm>
            <a:off x="0" y="2363788"/>
            <a:ext cx="9067800" cy="4494212"/>
          </a:xfrm>
          <a:prstGeom prst="rect">
            <a:avLst/>
          </a:prstGeom>
          <a:noFill/>
        </p:spPr>
        <p:txBody>
          <a:bodyPr wrap="square">
            <a:spAutoFit/>
          </a:bodyPr>
          <a:lstStyle/>
          <a:p>
            <a:pPr marL="457200" indent="-457200" algn="just" fontAlgn="auto">
              <a:spcBef>
                <a:spcPts val="0"/>
              </a:spcBef>
              <a:spcAft>
                <a:spcPts val="0"/>
              </a:spcAft>
              <a:buFontTx/>
              <a:buAutoNum type="arabicPeriod"/>
              <a:defRPr/>
            </a:pPr>
            <a:r>
              <a:rPr lang="en-US" sz="2200" dirty="0"/>
              <a:t>In the performance of its function under this act</a:t>
            </a:r>
          </a:p>
          <a:p>
            <a:pPr marL="457200" indent="-457200" algn="just" fontAlgn="auto">
              <a:spcBef>
                <a:spcPts val="0"/>
              </a:spcBef>
              <a:spcAft>
                <a:spcPts val="0"/>
              </a:spcAft>
              <a:buFontTx/>
              <a:buAutoNum type="arabicPeriod"/>
              <a:defRPr/>
            </a:pPr>
            <a:endParaRPr lang="en-US" sz="2200" dirty="0"/>
          </a:p>
          <a:p>
            <a:pPr marL="457200" indent="-457200" algn="just" fontAlgn="auto">
              <a:spcBef>
                <a:spcPts val="0"/>
              </a:spcBef>
              <a:spcAft>
                <a:spcPts val="0"/>
              </a:spcAft>
              <a:buFontTx/>
              <a:buAutoNum type="alphaLcParenBoth"/>
              <a:defRPr/>
            </a:pPr>
            <a:r>
              <a:rPr lang="en-US" sz="2200" dirty="0"/>
              <a:t>The central board shall be bound by such directions in writing as the central government may give to it; and</a:t>
            </a:r>
          </a:p>
          <a:p>
            <a:pPr marL="457200" indent="-457200" algn="just" fontAlgn="auto">
              <a:spcBef>
                <a:spcPts val="0"/>
              </a:spcBef>
              <a:spcAft>
                <a:spcPts val="0"/>
              </a:spcAft>
              <a:buFontTx/>
              <a:buAutoNum type="alphaLcParenBoth"/>
              <a:defRPr/>
            </a:pPr>
            <a:r>
              <a:rPr lang="en-US" sz="2200" dirty="0"/>
              <a:t>Every state board shall be bound by such direction in writing as the central board or the state government may give to it;</a:t>
            </a:r>
          </a:p>
          <a:p>
            <a:pPr marL="457200" indent="-457200" algn="just" fontAlgn="auto">
              <a:spcBef>
                <a:spcPts val="0"/>
              </a:spcBef>
              <a:spcAft>
                <a:spcPts val="0"/>
              </a:spcAft>
              <a:buFontTx/>
              <a:buAutoNum type="alphaLcParenBoth"/>
              <a:defRPr/>
            </a:pPr>
            <a:endParaRPr lang="en-US" sz="2200" dirty="0"/>
          </a:p>
          <a:p>
            <a:pPr marL="457200" indent="-457200" algn="just" fontAlgn="auto">
              <a:spcBef>
                <a:spcPts val="0"/>
              </a:spcBef>
              <a:spcAft>
                <a:spcPts val="0"/>
              </a:spcAft>
              <a:defRPr/>
            </a:pPr>
            <a:r>
              <a:rPr lang="en-US" sz="2200" dirty="0"/>
              <a:t>Section 19 – Power to declare air pollution control areas</a:t>
            </a:r>
          </a:p>
          <a:p>
            <a:pPr marL="457200" indent="-457200" algn="just" fontAlgn="auto">
              <a:spcBef>
                <a:spcPts val="0"/>
              </a:spcBef>
              <a:spcAft>
                <a:spcPts val="0"/>
              </a:spcAft>
              <a:defRPr/>
            </a:pPr>
            <a:endParaRPr lang="en-US" sz="2200" dirty="0"/>
          </a:p>
          <a:p>
            <a:pPr algn="just" fontAlgn="auto">
              <a:spcBef>
                <a:spcPts val="0"/>
              </a:spcBef>
              <a:spcAft>
                <a:spcPts val="0"/>
              </a:spcAft>
              <a:defRPr/>
            </a:pPr>
            <a:r>
              <a:rPr lang="en-US" sz="2200" dirty="0"/>
              <a:t>The State Government may, after consultation with the State Board, by notification in official gazette declared in such manner as may be prescribed, any area or areas within the State as air pollution control area or areas for the purposes of this act.</a:t>
            </a:r>
          </a:p>
        </p:txBody>
      </p:sp>
    </p:spTree>
    <p:extLst>
      <p:ext uri="{BB962C8B-B14F-4D97-AF65-F5344CB8AC3E}">
        <p14:creationId xmlns:p14="http://schemas.microsoft.com/office/powerpoint/2010/main" xmlns="" val="6623336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187036" y="1295400"/>
            <a:ext cx="8153400" cy="609600"/>
          </a:xfrm>
          <a:prstGeom prst="rect">
            <a:avLst/>
          </a:prstGeom>
          <a:noFill/>
          <a:ln w="9525">
            <a:noFill/>
            <a:miter lim="800000"/>
            <a:headEnd/>
            <a:tailEnd/>
          </a:ln>
          <a:effectLst>
            <a:outerShdw dist="35921" dir="2700000" algn="ctr" rotWithShape="0">
              <a:schemeClr val="bg2"/>
            </a:outerShdw>
          </a:effectLst>
        </p:spPr>
        <p:txBody>
          <a:bodyPr lIns="92075" tIns="46038" rIns="92075" bIns="46038" anchor="ctr"/>
          <a:lstStyle/>
          <a:p>
            <a:pPr algn="ctr" fontAlgn="auto">
              <a:lnSpc>
                <a:spcPct val="80000"/>
              </a:lnSpc>
              <a:spcAft>
                <a:spcPts val="0"/>
              </a:spcAft>
              <a:tabLst>
                <a:tab pos="693738" algn="l"/>
              </a:tabLst>
              <a:defRPr/>
            </a:pPr>
            <a:r>
              <a:rPr lang="en-US" sz="3200" b="1" dirty="0">
                <a:solidFill>
                  <a:schemeClr val="accent6">
                    <a:lumMod val="75000"/>
                  </a:schemeClr>
                </a:solidFill>
                <a:latin typeface="Arial Black" pitchFamily="34" charset="0"/>
              </a:rPr>
              <a:t>Section 31 (A) of Air Act – Power to give directions</a:t>
            </a:r>
          </a:p>
        </p:txBody>
      </p:sp>
      <p:sp>
        <p:nvSpPr>
          <p:cNvPr id="45059" name="TextBox 5"/>
          <p:cNvSpPr txBox="1">
            <a:spLocks noChangeArrowheads="1"/>
          </p:cNvSpPr>
          <p:nvPr/>
        </p:nvSpPr>
        <p:spPr bwMode="auto">
          <a:xfrm>
            <a:off x="34636" y="2405785"/>
            <a:ext cx="8458200" cy="4478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buFontTx/>
              <a:buAutoNum type="arabicPeriod"/>
            </a:pPr>
            <a:r>
              <a:rPr lang="en-US" altLang="en-US" sz="1900" dirty="0"/>
              <a:t>Notwithstanding anything contained in any other law, but subject to the </a:t>
            </a:r>
            <a:r>
              <a:rPr lang="en-US" altLang="en-US" sz="1900" dirty="0" err="1"/>
              <a:t>provsions</a:t>
            </a:r>
            <a:r>
              <a:rPr lang="en-US" altLang="en-US" sz="1900" dirty="0"/>
              <a:t> of this Act, and to any directions that Central Government may give in this behalf, a Board may, in the exercise of its powers and performance of its functioning under this Act, issue any directions in writing to any person, officer or authority, and such person, officers or authority shall be bound to comply with such directions.</a:t>
            </a:r>
          </a:p>
          <a:p>
            <a:pPr algn="just" eaLnBrk="1" hangingPunct="1"/>
            <a:r>
              <a:rPr lang="en-US" altLang="en-US" sz="1900" dirty="0"/>
              <a:t>	</a:t>
            </a:r>
          </a:p>
          <a:p>
            <a:pPr algn="just" eaLnBrk="1" hangingPunct="1"/>
            <a:r>
              <a:rPr lang="en-US" altLang="en-US" sz="1900" dirty="0"/>
              <a:t>	Explanation : for the avoidance of doubts, it is hereby declared that the power to issue directions under this section, includes the power to direct – </a:t>
            </a:r>
          </a:p>
          <a:p>
            <a:pPr algn="just" eaLnBrk="1" hangingPunct="1"/>
            <a:endParaRPr lang="en-US" altLang="en-US" sz="1900" dirty="0">
              <a:solidFill>
                <a:srgbClr val="FF0000"/>
              </a:solidFill>
            </a:endParaRPr>
          </a:p>
          <a:p>
            <a:pPr algn="just" eaLnBrk="1" hangingPunct="1">
              <a:buFontTx/>
              <a:buAutoNum type="alphaLcParenBoth"/>
            </a:pPr>
            <a:r>
              <a:rPr lang="en-US" altLang="en-US" sz="1900" dirty="0">
                <a:solidFill>
                  <a:srgbClr val="FF0000"/>
                </a:solidFill>
              </a:rPr>
              <a:t>The closure, prohibition or regulation of any industry, operation or process ; or</a:t>
            </a:r>
          </a:p>
          <a:p>
            <a:pPr algn="just" eaLnBrk="1" hangingPunct="1">
              <a:buFontTx/>
              <a:buAutoNum type="alphaLcParenBoth"/>
            </a:pPr>
            <a:r>
              <a:rPr lang="en-US" altLang="en-US" sz="1900" dirty="0">
                <a:solidFill>
                  <a:srgbClr val="FF0000"/>
                </a:solidFill>
              </a:rPr>
              <a:t>The stoppage or regulation of supply of electricity, water or any other service. </a:t>
            </a:r>
          </a:p>
        </p:txBody>
      </p:sp>
    </p:spTree>
    <p:extLst>
      <p:ext uri="{BB962C8B-B14F-4D97-AF65-F5344CB8AC3E}">
        <p14:creationId xmlns:p14="http://schemas.microsoft.com/office/powerpoint/2010/main" xmlns="" val="166492778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1143000"/>
            <a:ext cx="9144000" cy="5715000"/>
          </a:xfrm>
        </p:spPr>
        <p:txBody>
          <a:bodyPr>
            <a:normAutofit lnSpcReduction="10000"/>
          </a:bodyPr>
          <a:lstStyle/>
          <a:p>
            <a:pPr marL="45720" indent="0" algn="ctr">
              <a:buNone/>
            </a:pPr>
            <a:r>
              <a:rPr lang="en-IN" sz="2600" i="1" dirty="0" smtClean="0">
                <a:solidFill>
                  <a:schemeClr val="accent6">
                    <a:lumMod val="75000"/>
                  </a:schemeClr>
                </a:solidFill>
              </a:rPr>
              <a:t>Central Pollution Control Board</a:t>
            </a:r>
          </a:p>
          <a:p>
            <a:pPr marL="45720" indent="0">
              <a:buNone/>
            </a:pPr>
            <a:endParaRPr lang="en-IN" dirty="0" smtClean="0"/>
          </a:p>
          <a:p>
            <a:pPr>
              <a:lnSpc>
                <a:spcPct val="150000"/>
              </a:lnSpc>
            </a:pPr>
            <a:r>
              <a:rPr lang="en-IN" dirty="0" smtClean="0"/>
              <a:t>Statutory organisation</a:t>
            </a:r>
            <a:r>
              <a:rPr lang="en-IN" dirty="0"/>
              <a:t> </a:t>
            </a:r>
            <a:r>
              <a:rPr lang="en-IN" dirty="0" smtClean="0"/>
              <a:t>under MoEF </a:t>
            </a:r>
          </a:p>
          <a:p>
            <a:pPr>
              <a:lnSpc>
                <a:spcPct val="150000"/>
              </a:lnSpc>
            </a:pPr>
            <a:r>
              <a:rPr lang="en-IN" dirty="0"/>
              <a:t>C</a:t>
            </a:r>
            <a:r>
              <a:rPr lang="en-IN" dirty="0" smtClean="0"/>
              <a:t>onstituted </a:t>
            </a:r>
            <a:r>
              <a:rPr lang="en-IN" dirty="0"/>
              <a:t>in September, 1974</a:t>
            </a:r>
            <a:endParaRPr lang="en-IN" dirty="0" smtClean="0"/>
          </a:p>
          <a:p>
            <a:pPr>
              <a:lnSpc>
                <a:spcPct val="150000"/>
              </a:lnSpc>
            </a:pPr>
            <a:r>
              <a:rPr lang="en-IN" dirty="0" smtClean="0"/>
              <a:t>Apex body for pollution control in India</a:t>
            </a:r>
          </a:p>
          <a:p>
            <a:pPr>
              <a:lnSpc>
                <a:spcPct val="150000"/>
              </a:lnSpc>
            </a:pPr>
            <a:r>
              <a:rPr lang="en-IN" dirty="0" smtClean="0"/>
              <a:t>Head </a:t>
            </a:r>
            <a:r>
              <a:rPr lang="en-IN" dirty="0"/>
              <a:t>office </a:t>
            </a:r>
            <a:r>
              <a:rPr lang="en-IN" dirty="0" smtClean="0"/>
              <a:t>in Delhi, </a:t>
            </a:r>
            <a:r>
              <a:rPr lang="en-IN" dirty="0"/>
              <a:t>with seven zonal </a:t>
            </a:r>
            <a:r>
              <a:rPr lang="en-IN" dirty="0" smtClean="0"/>
              <a:t>offices</a:t>
            </a:r>
          </a:p>
          <a:p>
            <a:pPr lvl="1">
              <a:lnSpc>
                <a:spcPct val="150000"/>
              </a:lnSpc>
            </a:pPr>
            <a:r>
              <a:rPr lang="en-IN" dirty="0"/>
              <a:t>Advise the Central Government on any matter concerning prevention and control of water and air pollution and improvement of the quality of air.</a:t>
            </a:r>
          </a:p>
          <a:p>
            <a:pPr lvl="1">
              <a:lnSpc>
                <a:spcPct val="150000"/>
              </a:lnSpc>
            </a:pPr>
            <a:r>
              <a:rPr lang="en-IN" dirty="0" smtClean="0"/>
              <a:t>Execution of </a:t>
            </a:r>
            <a:r>
              <a:rPr lang="en-IN" dirty="0"/>
              <a:t>nation-wide </a:t>
            </a:r>
            <a:r>
              <a:rPr lang="en-IN" dirty="0" smtClean="0"/>
              <a:t>programs </a:t>
            </a:r>
            <a:r>
              <a:rPr lang="en-IN" dirty="0"/>
              <a:t>for the prevention, control or abatement of water and air pollution</a:t>
            </a:r>
            <a:r>
              <a:rPr lang="en-IN" dirty="0" smtClean="0"/>
              <a:t>;</a:t>
            </a:r>
          </a:p>
          <a:p>
            <a:pPr lvl="1">
              <a:lnSpc>
                <a:spcPct val="150000"/>
              </a:lnSpc>
            </a:pPr>
            <a:r>
              <a:rPr lang="en-IN" dirty="0" smtClean="0"/>
              <a:t>Dissemination of Information</a:t>
            </a:r>
            <a:endParaRPr lang="en-IN" dirty="0"/>
          </a:p>
          <a:p>
            <a:endParaRPr lang="en-IN" dirty="0"/>
          </a:p>
        </p:txBody>
      </p:sp>
    </p:spTree>
    <p:extLst>
      <p:ext uri="{BB962C8B-B14F-4D97-AF65-F5344CB8AC3E}">
        <p14:creationId xmlns:p14="http://schemas.microsoft.com/office/powerpoint/2010/main" xmlns="" val="17499805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239" name="Text Box 95"/>
          <p:cNvSpPr txBox="1">
            <a:spLocks noChangeArrowheads="1"/>
          </p:cNvSpPr>
          <p:nvPr/>
        </p:nvSpPr>
        <p:spPr bwMode="auto">
          <a:xfrm>
            <a:off x="304800" y="1136073"/>
            <a:ext cx="8305800" cy="790216"/>
          </a:xfrm>
          <a:prstGeom prst="rect">
            <a:avLst/>
          </a:prstGeom>
          <a:noFill/>
          <a:ln w="9525">
            <a:noFill/>
            <a:miter lim="800000"/>
            <a:headEnd/>
            <a:tailEnd/>
          </a:ln>
          <a:effectLst/>
        </p:spPr>
        <p:txBody>
          <a:bodyPr>
            <a:spAutoFit/>
          </a:bodyPr>
          <a:lstStyle/>
          <a:p>
            <a:pPr algn="ctr" fontAlgn="auto">
              <a:lnSpc>
                <a:spcPct val="80000"/>
              </a:lnSpc>
              <a:spcAft>
                <a:spcPts val="0"/>
              </a:spcAft>
              <a:tabLst>
                <a:tab pos="693738" algn="l"/>
              </a:tabLst>
              <a:defRPr/>
            </a:pPr>
            <a:r>
              <a:rPr lang="en-US" sz="2800" b="1" dirty="0">
                <a:solidFill>
                  <a:schemeClr val="accent6">
                    <a:lumMod val="75000"/>
                  </a:schemeClr>
                </a:solidFill>
                <a:latin typeface="Arial Black" pitchFamily="34" charset="0"/>
              </a:rPr>
              <a:t>AMBIENT AIR QUALITY </a:t>
            </a:r>
            <a:r>
              <a:rPr lang="en-US" sz="2800" b="1" dirty="0" smtClean="0">
                <a:solidFill>
                  <a:schemeClr val="accent6">
                    <a:lumMod val="75000"/>
                  </a:schemeClr>
                </a:solidFill>
                <a:latin typeface="Arial Black" pitchFamily="34" charset="0"/>
              </a:rPr>
              <a:t>STANDARDS </a:t>
            </a:r>
            <a:r>
              <a:rPr lang="en-US" sz="2800" b="1" dirty="0">
                <a:solidFill>
                  <a:schemeClr val="accent6">
                    <a:lumMod val="75000"/>
                  </a:schemeClr>
                </a:solidFill>
                <a:latin typeface="Arial Black" pitchFamily="34" charset="0"/>
              </a:rPr>
              <a:t>2009</a:t>
            </a:r>
            <a:endParaRPr lang="en-GB" sz="2800" b="1" dirty="0">
              <a:solidFill>
                <a:schemeClr val="accent6">
                  <a:lumMod val="75000"/>
                </a:schemeClr>
              </a:solidFill>
              <a:latin typeface="Arial Black" pitchFamily="34" charset="0"/>
            </a:endParaRPr>
          </a:p>
        </p:txBody>
      </p:sp>
      <p:graphicFrame>
        <p:nvGraphicFramePr>
          <p:cNvPr id="172825" name="Group 1817"/>
          <p:cNvGraphicFramePr>
            <a:graphicFrameLocks noGrp="1"/>
          </p:cNvGraphicFramePr>
          <p:nvPr>
            <p:extLst>
              <p:ext uri="{D42A27DB-BD31-4B8C-83A1-F6EECF244321}">
                <p14:modId xmlns:p14="http://schemas.microsoft.com/office/powerpoint/2010/main" xmlns="" val="2066621400"/>
              </p:ext>
            </p:extLst>
          </p:nvPr>
        </p:nvGraphicFramePr>
        <p:xfrm>
          <a:off x="0" y="2047762"/>
          <a:ext cx="8686800" cy="4297620"/>
        </p:xfrm>
        <a:graphic>
          <a:graphicData uri="http://schemas.openxmlformats.org/drawingml/2006/table">
            <a:tbl>
              <a:tblPr/>
              <a:tblGrid>
                <a:gridCol w="685800"/>
                <a:gridCol w="1252132"/>
                <a:gridCol w="1110068"/>
                <a:gridCol w="1066800"/>
                <a:gridCol w="1295400"/>
                <a:gridCol w="1905000"/>
                <a:gridCol w="1371600"/>
              </a:tblGrid>
              <a:tr h="518119">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S.No</a:t>
                      </a:r>
                      <a:r>
                        <a:rPr kumimoji="0" lang="en-US" sz="1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50000"/>
                      </a:schemeClr>
                    </a:solidFill>
                  </a:tcPr>
                </a:tc>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tab pos="781050" algn="l"/>
                        </a:tabLst>
                      </a:pPr>
                      <a:r>
                        <a:rPr kumimoji="0" lang="en-US" sz="1400" b="1" i="0" u="none" strike="noStrike" cap="none" normalizeH="0" baseline="0" dirty="0" smtClean="0">
                          <a:ln>
                            <a:noFill/>
                          </a:ln>
                          <a:solidFill>
                            <a:schemeClr val="bg1"/>
                          </a:solidFill>
                          <a:effectLst/>
                          <a:latin typeface="Arial" pitchFamily="34" charset="0"/>
                          <a:cs typeface="Arial" pitchFamily="34" charset="0"/>
                        </a:rPr>
                        <a:t>Pollutant</a:t>
                      </a:r>
                    </a:p>
                    <a:p>
                      <a:pPr marL="0" marR="0" lvl="0" indent="0" algn="l" defTabSz="914400" rtl="0" eaLnBrk="0" fontAlgn="base" latinLnBrk="0" hangingPunct="0">
                        <a:lnSpc>
                          <a:spcPct val="100000"/>
                        </a:lnSpc>
                        <a:spcBef>
                          <a:spcPct val="0"/>
                        </a:spcBef>
                        <a:spcAft>
                          <a:spcPct val="0"/>
                        </a:spcAft>
                        <a:buClrTx/>
                        <a:buSzTx/>
                        <a:buFontTx/>
                        <a:buNone/>
                        <a:tabLst>
                          <a:tab pos="781050" algn="l"/>
                        </a:tabLst>
                      </a:pPr>
                      <a:r>
                        <a:rPr kumimoji="0" lang="en-US" sz="1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a:t>
                      </a:r>
                      <a:endParaRPr kumimoji="0" lang="en-US" sz="1400" b="1" i="0" u="none" strike="noStrike" cap="none" normalizeH="0" baseline="0" dirty="0" smtClean="0">
                        <a:ln>
                          <a:noFill/>
                        </a:ln>
                        <a:solidFill>
                          <a:schemeClr val="bg1"/>
                        </a:solidFill>
                        <a:effectLst/>
                        <a:latin typeface="Arial" pitchFamily="34" charset="0"/>
                        <a:cs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50000"/>
                      </a:schemeClr>
                    </a:solidFill>
                  </a:tcPr>
                </a:tc>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Time Weighted Average</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50000"/>
                      </a:schemeClr>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Concentration in Ambient Air</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50000"/>
                      </a:schemeClr>
                    </a:solidFill>
                  </a:tcPr>
                </a:tc>
                <a:tc hMerge="1">
                  <a:txBody>
                    <a:bodyPr/>
                    <a:lstStyle/>
                    <a:p>
                      <a:endParaRPr lang="en-US"/>
                    </a:p>
                  </a:txBody>
                  <a:tcPr/>
                </a:tc>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Methods of Measurement</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50000"/>
                      </a:schemeClr>
                    </a:solid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Remarks</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50000"/>
                      </a:schemeClr>
                    </a:solidFill>
                  </a:tcPr>
                </a:tc>
              </a:tr>
              <a:tr h="137150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Industrial, Residential, Rural and Other Area</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5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Ecologically Sensitive Area (notified by Central Government)</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50000"/>
                      </a:schemeClr>
                    </a:solidFill>
                  </a:tcPr>
                </a:tc>
                <a:tc vMerge="1">
                  <a:txBody>
                    <a:bodyPr/>
                    <a:lstStyle/>
                    <a:p>
                      <a:endParaRPr lang="en-US"/>
                    </a:p>
                  </a:txBody>
                  <a:tcPr/>
                </a:tc>
                <a:tc vMerge="1">
                  <a:txBody>
                    <a:bodyPr/>
                    <a:lstStyle/>
                    <a:p>
                      <a:endParaRPr lang="en-US"/>
                    </a:p>
                  </a:txBody>
                  <a:tcPr/>
                </a:tc>
              </a:tr>
              <a:tr h="30477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(1)</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(2)</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(3)</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(4)</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(5)</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(6)</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(7)</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4481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1.</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Sulphur Dioxide (SO</a:t>
                      </a:r>
                      <a:r>
                        <a:rPr kumimoji="0" lang="en-US" sz="1400" b="1" i="0" u="none" strike="noStrike" cap="none" normalizeH="0" baseline="-30000" smtClean="0">
                          <a:ln>
                            <a:noFill/>
                          </a:ln>
                          <a:solidFill>
                            <a:schemeClr val="tx1"/>
                          </a:solidFill>
                          <a:effectLst/>
                          <a:latin typeface="Arial" pitchFamily="34" charset="0"/>
                          <a:ea typeface="Times New Roman" pitchFamily="18" charset="0"/>
                          <a:cs typeface="Arial" pitchFamily="34" charset="0"/>
                        </a:rPr>
                        <a:t>2</a:t>
                      </a:r>
                      <a:r>
                        <a:rPr kumimoji="0" lang="en-US" sz="1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µg/m</a:t>
                      </a:r>
                      <a:r>
                        <a:rPr kumimoji="0" lang="en-US" sz="1400" b="1" i="0" u="none" strike="noStrike" cap="none" normalizeH="0" baseline="30000" smtClean="0">
                          <a:ln>
                            <a:noFill/>
                          </a:ln>
                          <a:solidFill>
                            <a:schemeClr val="tx1"/>
                          </a:solidFill>
                          <a:effectLst/>
                          <a:latin typeface="Arial" pitchFamily="34" charset="0"/>
                          <a:ea typeface="Times New Roman" pitchFamily="18" charset="0"/>
                          <a:cs typeface="Arial" pitchFamily="34" charset="0"/>
                        </a:rPr>
                        <a:t>3</a:t>
                      </a:r>
                      <a:endParaRPr kumimoji="0" lang="en-US" sz="1400" b="1"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Annual*</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24 hours**</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50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80</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20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80</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160338" algn="l"/>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a) Improved West and </a:t>
                      </a:r>
                      <a:r>
                        <a:rPr kumimoji="0" lang="en-US" sz="1400" b="1" i="0" u="none" strike="noStrike" cap="none" normalizeH="0" baseline="0" dirty="0" err="1" smtClean="0">
                          <a:ln>
                            <a:noFill/>
                          </a:ln>
                          <a:solidFill>
                            <a:schemeClr val="tx1"/>
                          </a:solidFill>
                          <a:effectLst/>
                          <a:latin typeface="Arial" pitchFamily="34" charset="0"/>
                          <a:cs typeface="Arial" pitchFamily="34" charset="0"/>
                        </a:rPr>
                        <a:t>Gaeke</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60338" algn="l"/>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 Ultraviolet fluorescence </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Facilities available</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5815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2.</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Nitrogen Dioxide (NO</a:t>
                      </a:r>
                      <a:r>
                        <a:rPr kumimoji="0" lang="en-US" sz="1400" b="1" i="0" u="none" strike="noStrike" cap="none" normalizeH="0" baseline="-30000" smtClean="0">
                          <a:ln>
                            <a:noFill/>
                          </a:ln>
                          <a:solidFill>
                            <a:schemeClr val="tx1"/>
                          </a:solidFill>
                          <a:effectLst/>
                          <a:latin typeface="Arial" pitchFamily="34" charset="0"/>
                          <a:ea typeface="Times New Roman" pitchFamily="18" charset="0"/>
                          <a:cs typeface="Arial" pitchFamily="34" charset="0"/>
                        </a:rPr>
                        <a:t>2</a:t>
                      </a:r>
                      <a:r>
                        <a:rPr kumimoji="0" lang="en-US" sz="1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µg/m</a:t>
                      </a:r>
                      <a:r>
                        <a:rPr kumimoji="0" lang="en-US" sz="1400" b="1" i="0" u="none" strike="noStrike" cap="none" normalizeH="0" baseline="30000" smtClean="0">
                          <a:ln>
                            <a:noFill/>
                          </a:ln>
                          <a:solidFill>
                            <a:schemeClr val="tx1"/>
                          </a:solidFill>
                          <a:effectLst/>
                          <a:latin typeface="Arial" pitchFamily="34" charset="0"/>
                          <a:ea typeface="Times New Roman" pitchFamily="18" charset="0"/>
                          <a:cs typeface="Arial" pitchFamily="34" charset="0"/>
                        </a:rPr>
                        <a:t>3</a:t>
                      </a:r>
                      <a:r>
                        <a:rPr kumimoji="0" lang="en-US" sz="1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Annual*</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24 hours**</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40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80</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30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80</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a) Modified Jacob &amp; </a:t>
                      </a:r>
                      <a:r>
                        <a:rPr kumimoji="0" lang="en-US" sz="1400" b="1" i="0" u="none" strike="noStrike" cap="none" normalizeH="0" baseline="0" dirty="0" err="1" smtClean="0">
                          <a:ln>
                            <a:noFill/>
                          </a:ln>
                          <a:solidFill>
                            <a:schemeClr val="tx1"/>
                          </a:solidFill>
                          <a:effectLst/>
                          <a:latin typeface="Arial" pitchFamily="34" charset="0"/>
                          <a:cs typeface="Arial" pitchFamily="34" charset="0"/>
                        </a:rPr>
                        <a:t>Hocheiser</a:t>
                      </a:r>
                      <a:r>
                        <a:rPr kumimoji="0" lang="en-US" sz="1400" b="1" i="0" u="none" strike="noStrike" cap="none" normalizeH="0" baseline="0" dirty="0" smtClean="0">
                          <a:ln>
                            <a:noFill/>
                          </a:ln>
                          <a:solidFill>
                            <a:schemeClr val="tx1"/>
                          </a:solidFill>
                          <a:effectLst/>
                          <a:latin typeface="Arial" pitchFamily="34" charset="0"/>
                          <a:cs typeface="Arial" pitchFamily="34" charset="0"/>
                        </a:rPr>
                        <a:t>  (Na-</a:t>
                      </a:r>
                      <a:r>
                        <a:rPr kumimoji="0" lang="en-US" sz="1400" b="1" i="0" u="none" strike="noStrike" cap="none" normalizeH="0" baseline="0" dirty="0" err="1" smtClean="0">
                          <a:ln>
                            <a:noFill/>
                          </a:ln>
                          <a:solidFill>
                            <a:schemeClr val="tx1"/>
                          </a:solidFill>
                          <a:effectLst/>
                          <a:latin typeface="Arial" pitchFamily="34" charset="0"/>
                          <a:cs typeface="Arial" pitchFamily="34" charset="0"/>
                        </a:rPr>
                        <a:t>Arsenite</a:t>
                      </a:r>
                      <a:r>
                        <a:rPr kumimoji="0" lang="en-US" sz="1400" b="1" i="0" u="none" strike="noStrike" cap="none" normalizeH="0" baseline="0" dirty="0" smtClean="0">
                          <a:ln>
                            <a:noFill/>
                          </a:ln>
                          <a:solidFill>
                            <a:schemeClr val="tx1"/>
                          </a:solidFill>
                          <a:effectLst/>
                          <a:latin typeface="Arial" pitchFamily="34"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 </a:t>
                      </a: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Chemiluminiscence</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Facilities available</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4559" name="AutoShape 98"/>
          <p:cNvSpPr>
            <a:spLocks noChangeArrowheads="1"/>
          </p:cNvSpPr>
          <p:nvPr/>
        </p:nvSpPr>
        <p:spPr bwMode="auto">
          <a:xfrm>
            <a:off x="8169275" y="6612659"/>
            <a:ext cx="882650" cy="320675"/>
          </a:xfrm>
          <a:prstGeom prst="leftRightArrow">
            <a:avLst>
              <a:gd name="adj1" fmla="val 66667"/>
              <a:gd name="adj2" fmla="val 49315"/>
            </a:avLst>
          </a:prstGeom>
          <a:solidFill>
            <a:srgbClr val="006600"/>
          </a:solidFill>
          <a:ln w="9525">
            <a:solidFill>
              <a:srgbClr val="006600"/>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400" dirty="0">
                <a:solidFill>
                  <a:srgbClr val="FFCC00"/>
                </a:solidFill>
                <a:latin typeface="Constantia" pitchFamily="18" charset="0"/>
              </a:rPr>
              <a:t>Contd..</a:t>
            </a:r>
            <a:endParaRPr lang="en-GB" altLang="en-US" sz="1400" dirty="0">
              <a:solidFill>
                <a:srgbClr val="FFCC00"/>
              </a:solidFill>
              <a:latin typeface="Constantia" pitchFamily="18" charset="0"/>
            </a:endParaRPr>
          </a:p>
        </p:txBody>
      </p:sp>
    </p:spTree>
    <p:extLst>
      <p:ext uri="{BB962C8B-B14F-4D97-AF65-F5344CB8AC3E}">
        <p14:creationId xmlns:p14="http://schemas.microsoft.com/office/powerpoint/2010/main" xmlns="" val="47210729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1234" name="Group 226"/>
          <p:cNvGraphicFramePr>
            <a:graphicFrameLocks noGrp="1"/>
          </p:cNvGraphicFramePr>
          <p:nvPr>
            <p:ph idx="4294967295"/>
            <p:extLst>
              <p:ext uri="{D42A27DB-BD31-4B8C-83A1-F6EECF244321}">
                <p14:modId xmlns:p14="http://schemas.microsoft.com/office/powerpoint/2010/main" xmlns="" val="218703397"/>
              </p:ext>
            </p:extLst>
          </p:nvPr>
        </p:nvGraphicFramePr>
        <p:xfrm>
          <a:off x="0" y="914400"/>
          <a:ext cx="9143999" cy="5827400"/>
        </p:xfrm>
        <a:graphic>
          <a:graphicData uri="http://schemas.openxmlformats.org/drawingml/2006/table">
            <a:tbl>
              <a:tblPr/>
              <a:tblGrid>
                <a:gridCol w="481263"/>
                <a:gridCol w="1363579"/>
                <a:gridCol w="1283368"/>
                <a:gridCol w="561473"/>
                <a:gridCol w="561473"/>
                <a:gridCol w="1524000"/>
                <a:gridCol w="3368843"/>
              </a:tblGrid>
              <a:tr h="176213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Particulate Matter (size less than 10 µm) or PM</a:t>
                      </a:r>
                      <a:r>
                        <a:rPr kumimoji="0" lang="en-US" sz="16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10</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µg/m</a:t>
                      </a:r>
                      <a:r>
                        <a:rPr kumimoji="0" lang="en-US" sz="16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3</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Annual*</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24 hours**</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60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100</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60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100</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a) Gravimetric</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b) TOEM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c) Beta attenuation</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31775" marR="0" lvl="0" indent="-231775"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Most of the NAMP Stations have Gravimetric measurement facility including CPCB</a:t>
                      </a:r>
                    </a:p>
                    <a:p>
                      <a:pPr marL="231775" marR="0" lvl="0" indent="-231775"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CAQMS is having BAM</a:t>
                      </a:r>
                    </a:p>
                    <a:p>
                      <a:pPr marL="231775" marR="0" lvl="0" indent="-231775"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TEOM has to be introduced gradually</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035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4.</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Particulate Matter (size less than 2.5 µm) or PM</a:t>
                      </a:r>
                      <a:r>
                        <a:rPr kumimoji="0" lang="en-US" sz="16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2.5</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µg/m</a:t>
                      </a:r>
                      <a:r>
                        <a:rPr kumimoji="0" lang="en-US" sz="16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3</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Annual*</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24 hours**</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40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60</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40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60</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a) Gravimetric</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b) TOEM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c) Beta attenuation</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31775" marR="0" lvl="0" indent="-231775"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600" b="1" i="0" u="none" strike="noStrike" kern="1200" cap="none" normalizeH="0" baseline="0" dirty="0" smtClean="0">
                          <a:ln>
                            <a:noFill/>
                          </a:ln>
                          <a:solidFill>
                            <a:schemeClr val="tx1"/>
                          </a:solidFill>
                          <a:effectLst/>
                          <a:latin typeface="Arial" pitchFamily="34" charset="0"/>
                          <a:ea typeface="Times New Roman" pitchFamily="18" charset="0"/>
                          <a:cs typeface="Arial" pitchFamily="34" charset="0"/>
                        </a:rPr>
                        <a:t>Gravimetric measurement facility may be developed countrywide</a:t>
                      </a:r>
                    </a:p>
                    <a:p>
                      <a:pPr marL="231775" marR="0" lvl="0" indent="-231775"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600" b="1" i="0" u="none" strike="noStrike" kern="1200" cap="none" normalizeH="0" baseline="0" dirty="0" smtClean="0">
                          <a:ln>
                            <a:noFill/>
                          </a:ln>
                          <a:solidFill>
                            <a:schemeClr val="tx1"/>
                          </a:solidFill>
                          <a:effectLst/>
                          <a:latin typeface="Arial" pitchFamily="34" charset="0"/>
                          <a:ea typeface="Times New Roman" pitchFamily="18" charset="0"/>
                          <a:cs typeface="Arial" pitchFamily="34" charset="0"/>
                        </a:rPr>
                        <a:t>CAQMS is having BAM</a:t>
                      </a:r>
                    </a:p>
                    <a:p>
                      <a:pPr marL="231775" marR="0" lvl="0" indent="-231775"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600" b="1" i="0" u="none" strike="noStrike" kern="1200" cap="none" normalizeH="0" baseline="0" dirty="0" smtClean="0">
                          <a:ln>
                            <a:noFill/>
                          </a:ln>
                          <a:solidFill>
                            <a:schemeClr val="tx1"/>
                          </a:solidFill>
                          <a:effectLst/>
                          <a:latin typeface="Arial" pitchFamily="34" charset="0"/>
                          <a:ea typeface="Times New Roman" pitchFamily="18" charset="0"/>
                          <a:cs typeface="Arial" pitchFamily="34" charset="0"/>
                        </a:rPr>
                        <a:t>TEOM is yet to be introduced gradually</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1871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5.</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Ozone (O</a:t>
                      </a:r>
                      <a:r>
                        <a:rPr kumimoji="0" lang="en-US" sz="16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3</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µg/m</a:t>
                      </a:r>
                      <a:r>
                        <a:rPr kumimoji="0" lang="en-US" sz="16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3</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8 hours*</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1 hour**</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100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180</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100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180</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a) UV photometric</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b) </a:t>
                      </a:r>
                      <a:r>
                        <a:rPr kumimoji="0" lang="en-US" sz="1600" b="1" i="0" u="none" strike="noStrike" cap="none" normalizeH="0" baseline="0" dirty="0" err="1" smtClean="0">
                          <a:ln>
                            <a:noFill/>
                          </a:ln>
                          <a:solidFill>
                            <a:schemeClr val="tx1"/>
                          </a:solidFill>
                          <a:effectLst/>
                          <a:latin typeface="Arial" pitchFamily="34" charset="0"/>
                          <a:cs typeface="Arial" pitchFamily="34" charset="0"/>
                        </a:rPr>
                        <a:t>Chemiluminiscence</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 Chemical Method</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31775" marR="0" lvl="0" indent="-231775"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600" b="1" i="0" u="none" strike="noStrike" kern="1200" cap="none" normalizeH="0" baseline="0" dirty="0" smtClean="0">
                          <a:ln>
                            <a:noFill/>
                          </a:ln>
                          <a:solidFill>
                            <a:schemeClr val="tx1"/>
                          </a:solidFill>
                          <a:effectLst/>
                          <a:latin typeface="Arial" pitchFamily="34" charset="0"/>
                          <a:ea typeface="Times New Roman" pitchFamily="18" charset="0"/>
                          <a:cs typeface="Arial" pitchFamily="34" charset="0"/>
                        </a:rPr>
                        <a:t>CAQMS equipped with UV based or  </a:t>
                      </a:r>
                      <a:r>
                        <a:rPr kumimoji="0" lang="en-US" sz="1600" b="1" i="0" u="none" strike="noStrike" kern="1200" cap="none" normalizeH="0" baseline="0" dirty="0" err="1" smtClean="0">
                          <a:ln>
                            <a:noFill/>
                          </a:ln>
                          <a:solidFill>
                            <a:schemeClr val="tx1"/>
                          </a:solidFill>
                          <a:effectLst/>
                          <a:latin typeface="Arial" pitchFamily="34" charset="0"/>
                          <a:ea typeface="Times New Roman" pitchFamily="18" charset="0"/>
                          <a:cs typeface="Arial" pitchFamily="34" charset="0"/>
                        </a:rPr>
                        <a:t>Chemiluminescence</a:t>
                      </a:r>
                      <a:r>
                        <a:rPr kumimoji="0" lang="en-US" sz="1600" b="1" i="0" u="none" strike="noStrike" kern="1200" cap="none" normalizeH="0" baseline="0" dirty="0" smtClean="0">
                          <a:ln>
                            <a:noFill/>
                          </a:ln>
                          <a:solidFill>
                            <a:schemeClr val="tx1"/>
                          </a:solidFill>
                          <a:effectLst/>
                          <a:latin typeface="Arial" pitchFamily="34" charset="0"/>
                          <a:ea typeface="Times New Roman" pitchFamily="18" charset="0"/>
                          <a:cs typeface="Arial" pitchFamily="34" charset="0"/>
                        </a:rPr>
                        <a:t> Online </a:t>
                      </a:r>
                      <a:r>
                        <a:rPr kumimoji="0" lang="en-US" sz="1600" b="1" i="0" u="none" strike="noStrike" kern="1200" cap="none" normalizeH="0" baseline="0" dirty="0" err="1" smtClean="0">
                          <a:ln>
                            <a:noFill/>
                          </a:ln>
                          <a:solidFill>
                            <a:schemeClr val="tx1"/>
                          </a:solidFill>
                          <a:effectLst/>
                          <a:latin typeface="Arial" pitchFamily="34" charset="0"/>
                          <a:ea typeface="Times New Roman" pitchFamily="18" charset="0"/>
                          <a:cs typeface="Arial" pitchFamily="34" charset="0"/>
                        </a:rPr>
                        <a:t>Analysers</a:t>
                      </a:r>
                      <a:r>
                        <a:rPr kumimoji="0" lang="en-US" sz="1600" b="1" i="0" u="none" strike="noStrike" kern="1200" cap="none" normalizeH="0" baseline="0" dirty="0" smtClean="0">
                          <a:ln>
                            <a:noFill/>
                          </a:ln>
                          <a:solidFill>
                            <a:schemeClr val="tx1"/>
                          </a:solidFill>
                          <a:effectLst/>
                          <a:latin typeface="Arial" pitchFamily="34" charset="0"/>
                          <a:ea typeface="Times New Roman" pitchFamily="18" charset="0"/>
                          <a:cs typeface="Arial" pitchFamily="34" charset="0"/>
                        </a:rPr>
                        <a:t> and may be used for 1 </a:t>
                      </a:r>
                      <a:r>
                        <a:rPr kumimoji="0" lang="en-US" sz="1600" b="1" i="0" u="none" strike="noStrike" kern="1200" cap="none" normalizeH="0" baseline="0" dirty="0" err="1" smtClean="0">
                          <a:ln>
                            <a:noFill/>
                          </a:ln>
                          <a:solidFill>
                            <a:schemeClr val="tx1"/>
                          </a:solidFill>
                          <a:effectLst/>
                          <a:latin typeface="Arial" pitchFamily="34" charset="0"/>
                          <a:ea typeface="Times New Roman" pitchFamily="18" charset="0"/>
                          <a:cs typeface="Arial" pitchFamily="34" charset="0"/>
                        </a:rPr>
                        <a:t>hrly</a:t>
                      </a:r>
                      <a:r>
                        <a:rPr kumimoji="0" lang="en-US" sz="1600" b="1" i="0" u="none" strike="noStrike" kern="1200" cap="none" normalizeH="0" baseline="0" dirty="0" smtClean="0">
                          <a:ln>
                            <a:noFill/>
                          </a:ln>
                          <a:solidFill>
                            <a:schemeClr val="tx1"/>
                          </a:solidFill>
                          <a:effectLst/>
                          <a:latin typeface="Arial" pitchFamily="34" charset="0"/>
                          <a:ea typeface="Times New Roman" pitchFamily="18" charset="0"/>
                          <a:cs typeface="Arial" pitchFamily="34" charset="0"/>
                        </a:rPr>
                        <a:t> data</a:t>
                      </a:r>
                    </a:p>
                    <a:p>
                      <a:pPr marL="231775" marR="0" lvl="0" indent="-231775"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600" b="1" i="0" u="none" strike="noStrike" kern="1200" cap="none" normalizeH="0" baseline="0" dirty="0" smtClean="0">
                          <a:ln>
                            <a:noFill/>
                          </a:ln>
                          <a:solidFill>
                            <a:schemeClr val="tx1"/>
                          </a:solidFill>
                          <a:effectLst/>
                          <a:latin typeface="Arial" pitchFamily="34" charset="0"/>
                          <a:ea typeface="Times New Roman" pitchFamily="18" charset="0"/>
                          <a:cs typeface="Arial" pitchFamily="34" charset="0"/>
                        </a:rPr>
                        <a:t>Chemical method may be adopted nationwide but monitoring hours is not specified, however 09 hrs to 17 hrs may be introduced</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8921309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266" name="Group 186"/>
          <p:cNvGraphicFramePr>
            <a:graphicFrameLocks noGrp="1"/>
          </p:cNvGraphicFramePr>
          <p:nvPr>
            <p:ph idx="4294967295"/>
            <p:extLst>
              <p:ext uri="{D42A27DB-BD31-4B8C-83A1-F6EECF244321}">
                <p14:modId xmlns:p14="http://schemas.microsoft.com/office/powerpoint/2010/main" xmlns="" val="144387734"/>
              </p:ext>
            </p:extLst>
          </p:nvPr>
        </p:nvGraphicFramePr>
        <p:xfrm>
          <a:off x="-20782" y="990600"/>
          <a:ext cx="9164780" cy="6112796"/>
        </p:xfrm>
        <a:graphic>
          <a:graphicData uri="http://schemas.openxmlformats.org/drawingml/2006/table">
            <a:tbl>
              <a:tblPr/>
              <a:tblGrid>
                <a:gridCol w="391657"/>
                <a:gridCol w="1174972"/>
                <a:gridCol w="1174972"/>
                <a:gridCol w="626652"/>
                <a:gridCol w="548320"/>
                <a:gridCol w="2349943"/>
                <a:gridCol w="2898264"/>
              </a:tblGrid>
              <a:tr h="2085479">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6.</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Lead (</a:t>
                      </a:r>
                      <a:r>
                        <a:rPr kumimoji="0" lang="en-US" sz="15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Pb</a:t>
                      </a:r>
                      <a:r>
                        <a:rPr kumimoji="0" lang="en-US" sz="1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µg/m</a:t>
                      </a:r>
                      <a:r>
                        <a:rPr kumimoji="0" lang="en-US" sz="15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3</a:t>
                      </a:r>
                      <a:r>
                        <a:rPr kumimoji="0" lang="en-US" sz="1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Annual*</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24hours**</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0.5</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1.0</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0.5</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1.0</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74625" marR="0" lvl="0" indent="-174625"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pitchFamily="34" charset="0"/>
                          <a:cs typeface="Arial" pitchFamily="34" charset="0"/>
                        </a:rPr>
                        <a:t>a)  AAS/ICP method after        sampling on EPM 2000 or equivalent filter paper</a:t>
                      </a:r>
                    </a:p>
                    <a:p>
                      <a:pPr marL="174625" marR="0" lvl="0" indent="-174625"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pitchFamily="34" charset="0"/>
                          <a:cs typeface="Arial" pitchFamily="34" charset="0"/>
                        </a:rPr>
                        <a:t>b) ED-XRF using Teflon filter</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It appears that </a:t>
                      </a:r>
                      <a:r>
                        <a:rPr kumimoji="0" lang="en-US" sz="15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Pb</a:t>
                      </a:r>
                      <a:r>
                        <a:rPr kumimoji="0" lang="en-US" sz="1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is to be monitored in PM</a:t>
                      </a:r>
                      <a:r>
                        <a:rPr kumimoji="0" lang="en-US" sz="15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10</a:t>
                      </a:r>
                      <a:r>
                        <a:rPr kumimoji="0" lang="en-US" sz="1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this standard already exists but monitored in SPM only at few locations. </a:t>
                      </a: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Once the sampling is done in Teflon the same may also be analyzed by other method ED-XRF </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43172">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7.</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Carbon Monoxide (CO) µg/m</a:t>
                      </a:r>
                      <a:r>
                        <a:rPr kumimoji="0" lang="en-US" sz="15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3</a:t>
                      </a:r>
                      <a:r>
                        <a:rPr kumimoji="0" lang="en-US" sz="1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8 hours*</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 hour**</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02</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04</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02</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04</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500" b="1" i="0" u="none" strike="noStrike" cap="none" normalizeH="0" baseline="0" dirty="0" smtClean="0">
                          <a:ln>
                            <a:noFill/>
                          </a:ln>
                          <a:solidFill>
                            <a:schemeClr val="tx1"/>
                          </a:solidFill>
                          <a:effectLst/>
                          <a:latin typeface="Arial" pitchFamily="34" charset="0"/>
                          <a:cs typeface="Arial" pitchFamily="34" charset="0"/>
                        </a:rPr>
                        <a:t>Non </a:t>
                      </a:r>
                      <a:r>
                        <a:rPr kumimoji="0" lang="fr-FR" sz="1500" b="1" i="0" u="none" strike="noStrike" cap="none" normalizeH="0" baseline="0" dirty="0" err="1" smtClean="0">
                          <a:ln>
                            <a:noFill/>
                          </a:ln>
                          <a:solidFill>
                            <a:schemeClr val="tx1"/>
                          </a:solidFill>
                          <a:effectLst/>
                          <a:latin typeface="Arial" pitchFamily="34" charset="0"/>
                          <a:cs typeface="Arial" pitchFamily="34" charset="0"/>
                        </a:rPr>
                        <a:t>Dispersiv</a:t>
                      </a:r>
                      <a:r>
                        <a:rPr kumimoji="0" lang="fr-FR" sz="1500" b="1" i="0" u="none" strike="noStrike" cap="none" normalizeH="0" baseline="0" dirty="0" smtClean="0">
                          <a:ln>
                            <a:noFill/>
                          </a:ln>
                          <a:solidFill>
                            <a:schemeClr val="tx1"/>
                          </a:solidFill>
                          <a:effectLst/>
                          <a:latin typeface="Arial" pitchFamily="34" charset="0"/>
                          <a:cs typeface="Arial" pitchFamily="34" charset="0"/>
                        </a:rPr>
                        <a:t> Infra </a:t>
                      </a:r>
                      <a:r>
                        <a:rPr kumimoji="0" lang="fr-FR" sz="1500" b="1" i="0" u="none" strike="noStrike" kern="1200" cap="none" normalizeH="0" baseline="0" dirty="0" err="1" smtClean="0">
                          <a:ln>
                            <a:noFill/>
                          </a:ln>
                          <a:solidFill>
                            <a:schemeClr val="tx1"/>
                          </a:solidFill>
                          <a:effectLst/>
                          <a:latin typeface="Arial" pitchFamily="34" charset="0"/>
                          <a:ea typeface="+mn-ea"/>
                          <a:cs typeface="Arial" pitchFamily="34" charset="0"/>
                        </a:rPr>
                        <a:t>Red</a:t>
                      </a:r>
                      <a:r>
                        <a:rPr kumimoji="0" lang="fr-FR" sz="1500" b="1" i="0" u="none" strike="noStrike" cap="none" normalizeH="0" baseline="0" dirty="0" smtClean="0">
                          <a:ln>
                            <a:noFill/>
                          </a:ln>
                          <a:solidFill>
                            <a:schemeClr val="tx1"/>
                          </a:solidFill>
                          <a:effectLst/>
                          <a:latin typeface="Arial" pitchFamily="34" charset="0"/>
                          <a:cs typeface="Arial" pitchFamily="34" charset="0"/>
                        </a:rPr>
                        <a:t> (NDIR) </a:t>
                      </a:r>
                      <a:r>
                        <a:rPr kumimoji="0" lang="fr-FR" sz="1500" b="1" i="0" u="none" strike="noStrike" cap="none" normalizeH="0" baseline="0" dirty="0" err="1" smtClean="0">
                          <a:ln>
                            <a:noFill/>
                          </a:ln>
                          <a:solidFill>
                            <a:schemeClr val="tx1"/>
                          </a:solidFill>
                          <a:effectLst/>
                          <a:latin typeface="Arial" pitchFamily="34" charset="0"/>
                          <a:cs typeface="Arial" pitchFamily="34" charset="0"/>
                        </a:rPr>
                        <a:t>spectroscopy</a:t>
                      </a:r>
                      <a:endParaRPr kumimoji="0" lang="en-US" sz="1500" b="1" i="0" u="none" strike="noStrike" cap="none" normalizeH="0" baseline="0" dirty="0" smtClean="0">
                        <a:ln>
                          <a:noFill/>
                        </a:ln>
                        <a:solidFill>
                          <a:schemeClr val="tx1"/>
                        </a:solidFill>
                        <a:effectLst/>
                        <a:latin typeface="Arial" pitchFamily="34" charset="0"/>
                        <a:cs typeface="Arial"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Only option is to go with online analyzer</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76173">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8.</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Ammonia (NH</a:t>
                      </a:r>
                      <a:r>
                        <a:rPr kumimoji="0" lang="en-US" sz="15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3</a:t>
                      </a:r>
                      <a:r>
                        <a:rPr kumimoji="0" lang="en-US" sz="1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µg/m</a:t>
                      </a:r>
                      <a:r>
                        <a:rPr kumimoji="0" lang="en-US" sz="15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3</a:t>
                      </a:r>
                      <a:r>
                        <a:rPr kumimoji="0" lang="en-US" sz="1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Annual*</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24hours**</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100</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400</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100</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400</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pitchFamily="34" charset="0"/>
                          <a:cs typeface="Arial" pitchFamily="34" charset="0"/>
                        </a:rPr>
                        <a:t>a)</a:t>
                      </a:r>
                      <a:r>
                        <a:rPr kumimoji="0" lang="en-US" sz="1500" b="1" i="0" u="none" strike="noStrike" cap="none" normalizeH="0" baseline="0" dirty="0" err="1" smtClean="0">
                          <a:ln>
                            <a:noFill/>
                          </a:ln>
                          <a:solidFill>
                            <a:schemeClr val="tx1"/>
                          </a:solidFill>
                          <a:effectLst/>
                          <a:latin typeface="Arial" pitchFamily="34" charset="0"/>
                          <a:cs typeface="Arial" pitchFamily="34" charset="0"/>
                        </a:rPr>
                        <a:t>Chemiluminiscence</a:t>
                      </a:r>
                      <a:endParaRPr kumimoji="0" lang="en-US" sz="1500" b="1"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pitchFamily="34" charset="0"/>
                          <a:cs typeface="Arial" pitchFamily="34" charset="0"/>
                        </a:rPr>
                        <a:t>b) </a:t>
                      </a:r>
                      <a:r>
                        <a:rPr kumimoji="0" lang="en-US" sz="1500" b="1" i="0" u="none" strike="noStrike" cap="none" normalizeH="0" baseline="0" dirty="0" err="1" smtClean="0">
                          <a:ln>
                            <a:noFill/>
                          </a:ln>
                          <a:solidFill>
                            <a:schemeClr val="tx1"/>
                          </a:solidFill>
                          <a:effectLst/>
                          <a:latin typeface="Arial" pitchFamily="34" charset="0"/>
                          <a:cs typeface="Arial" pitchFamily="34" charset="0"/>
                        </a:rPr>
                        <a:t>Indophenol</a:t>
                      </a:r>
                      <a:r>
                        <a:rPr kumimoji="0" lang="en-US" sz="1500" b="1" i="0" u="none" strike="noStrike" cap="none" normalizeH="0" baseline="0" dirty="0" smtClean="0">
                          <a:ln>
                            <a:noFill/>
                          </a:ln>
                          <a:solidFill>
                            <a:schemeClr val="tx1"/>
                          </a:solidFill>
                          <a:effectLst/>
                          <a:latin typeface="Arial" pitchFamily="34" charset="0"/>
                          <a:cs typeface="Arial" pitchFamily="34" charset="0"/>
                        </a:rPr>
                        <a:t> blue method</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Recently introduced at few locations in CAQMS</a:t>
                      </a: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Chemical method may be adopted nationwide </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14976">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9.</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Benzene (C</a:t>
                      </a:r>
                      <a:r>
                        <a:rPr kumimoji="0" lang="en-US" sz="15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6</a:t>
                      </a:r>
                      <a:r>
                        <a:rPr kumimoji="0" lang="en-US" sz="1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a:t>
                      </a:r>
                      <a:r>
                        <a:rPr kumimoji="0" lang="en-US" sz="15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6</a:t>
                      </a:r>
                      <a:r>
                        <a:rPr kumimoji="0" lang="en-US" sz="1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µg/m</a:t>
                      </a:r>
                      <a:r>
                        <a:rPr kumimoji="0" lang="en-US" sz="15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3</a:t>
                      </a:r>
                      <a:r>
                        <a:rPr kumimoji="0" lang="en-US" sz="1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Annual*</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05</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05</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74625" marR="0" lvl="0" indent="-174625"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pitchFamily="34" charset="0"/>
                          <a:cs typeface="Arial" pitchFamily="34" charset="0"/>
                        </a:rPr>
                        <a:t>a)Gas chromatography based continuous analyzer</a:t>
                      </a:r>
                    </a:p>
                    <a:p>
                      <a:pPr marL="174625" marR="0" lvl="0" indent="-174625"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pitchFamily="34" charset="0"/>
                          <a:cs typeface="Arial" pitchFamily="34" charset="0"/>
                        </a:rPr>
                        <a:t>b) Adsorption and Desorption followed by GC analysis</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BTX </a:t>
                      </a:r>
                      <a:r>
                        <a:rPr kumimoji="0" lang="en-US" sz="15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analysers</a:t>
                      </a:r>
                      <a:r>
                        <a:rPr kumimoji="0" lang="en-US" sz="1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are being used at CAQMS</a:t>
                      </a: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Active 24 hourly sampling in diffusion tubes followed by desorption in CS</a:t>
                      </a:r>
                      <a:r>
                        <a:rPr kumimoji="0" lang="en-US" sz="15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en-US" sz="1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and finally GC Analysis may be adopted nationwide in NAMP</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184187136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6267" name="Group 139"/>
          <p:cNvGraphicFramePr>
            <a:graphicFrameLocks noGrp="1"/>
          </p:cNvGraphicFramePr>
          <p:nvPr>
            <p:ph idx="4294967295"/>
            <p:extLst>
              <p:ext uri="{D42A27DB-BD31-4B8C-83A1-F6EECF244321}">
                <p14:modId xmlns:p14="http://schemas.microsoft.com/office/powerpoint/2010/main" xmlns="" val="4204903751"/>
              </p:ext>
            </p:extLst>
          </p:nvPr>
        </p:nvGraphicFramePr>
        <p:xfrm>
          <a:off x="0" y="990600"/>
          <a:ext cx="9144000" cy="5151078"/>
        </p:xfrm>
        <a:graphic>
          <a:graphicData uri="http://schemas.openxmlformats.org/drawingml/2006/table">
            <a:tbl>
              <a:tblPr/>
              <a:tblGrid>
                <a:gridCol w="547077"/>
                <a:gridCol w="1172307"/>
                <a:gridCol w="1016000"/>
                <a:gridCol w="625231"/>
                <a:gridCol w="625231"/>
                <a:gridCol w="1719384"/>
                <a:gridCol w="3438770"/>
              </a:tblGrid>
              <a:tr h="1215408">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10.</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Benzo</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a:t>
                      </a:r>
                      <a:r>
                        <a:rPr kumimoji="0" lang="en-US" sz="16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Pyrene</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BaP</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particulate phase only, </a:t>
                      </a:r>
                      <a:r>
                        <a:rPr kumimoji="0" lang="en-US" sz="16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ng</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a:t>
                      </a:r>
                      <a:r>
                        <a:rPr kumimoji="0" lang="en-US" sz="16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3</a:t>
                      </a:r>
                      <a:endPar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Annual*</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01</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01</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Solvent extraction followed by HPLC/GC analysis</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Facilities available with CPCB but BIS method using GC-FID may not attain the desired lowest concentration level below 1ng/m</a:t>
                      </a:r>
                      <a:r>
                        <a:rPr kumimoji="0" lang="en-US" sz="16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3</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alternatively GC-MS or HPLC-UV Fluorescence may be provided</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70284">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11.</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Arsenic (As), </a:t>
                      </a:r>
                      <a:r>
                        <a:rPr kumimoji="0" lang="en-US" sz="16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ng</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a:t>
                      </a:r>
                      <a:r>
                        <a:rPr kumimoji="0" lang="en-US" sz="16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3</a:t>
                      </a:r>
                      <a:endPar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Annual*</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06</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06</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AAS/ICP method after sampling on EPM 2000 or equivalent filter paper</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It appears that ‘As’ is to be monitored in PM</a:t>
                      </a:r>
                      <a:r>
                        <a:rPr kumimoji="0" lang="en-US" sz="16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10</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Micro-wave digester is required for digestion alternatively acid digestion at 70</a:t>
                      </a:r>
                      <a:r>
                        <a:rPr kumimoji="0" lang="en-US" sz="16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0</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 for 12 hours is required.</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70284">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12.</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Nickel (Ni), </a:t>
                      </a:r>
                      <a:r>
                        <a:rPr kumimoji="0" lang="en-US" sz="16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ng</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a:t>
                      </a:r>
                      <a:r>
                        <a:rPr kumimoji="0" lang="en-US" sz="16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3</a:t>
                      </a:r>
                      <a:endPar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Annual*</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20</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20</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AAS/ICP method after sampling on EPM 2000 or equivalent filter paper</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It appears that ‘Ni’ is to be monitored in PM</a:t>
                      </a:r>
                      <a:r>
                        <a:rPr kumimoji="0" lang="en-US" sz="16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10</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Micro-wave digester is required for digestion alternatively acid digestion at 70</a:t>
                      </a:r>
                      <a:r>
                        <a:rPr kumimoji="0" lang="en-US" sz="16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0</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 for 12 hours is required.</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186430136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0" y="914400"/>
            <a:ext cx="9144000" cy="5943600"/>
          </a:xfrm>
        </p:spPr>
        <p:txBody>
          <a:bodyPr>
            <a:normAutofit/>
          </a:bodyPr>
          <a:lstStyle/>
          <a:p>
            <a:pPr marL="45720" indent="0">
              <a:buNone/>
            </a:pPr>
            <a:r>
              <a:rPr lang="en-IN" sz="3200" b="1" dirty="0" smtClean="0">
                <a:solidFill>
                  <a:schemeClr val="accent6">
                    <a:lumMod val="75000"/>
                  </a:schemeClr>
                </a:solidFill>
              </a:rPr>
              <a:t>National Ambient Air Quality Monitoring</a:t>
            </a:r>
          </a:p>
          <a:p>
            <a:endParaRPr lang="en-IN" dirty="0" smtClean="0"/>
          </a:p>
          <a:p>
            <a:r>
              <a:rPr lang="en-IN" dirty="0" smtClean="0"/>
              <a:t>four </a:t>
            </a:r>
            <a:r>
              <a:rPr lang="en-IN" dirty="0"/>
              <a:t>air pollutants </a:t>
            </a:r>
            <a:r>
              <a:rPr lang="en-IN" i="1" dirty="0" err="1"/>
              <a:t>viz</a:t>
            </a:r>
            <a:r>
              <a:rPr lang="en-IN" i="1" dirty="0"/>
              <a:t> </a:t>
            </a:r>
            <a:r>
              <a:rPr lang="en-IN" dirty="0"/>
              <a:t>., Sulphur Dioxide (SO</a:t>
            </a:r>
            <a:r>
              <a:rPr lang="en-IN" baseline="-25000" dirty="0"/>
              <a:t>2</a:t>
            </a:r>
            <a:r>
              <a:rPr lang="en-IN" dirty="0"/>
              <a:t>), Oxides of Nitrogen as NO</a:t>
            </a:r>
            <a:r>
              <a:rPr lang="en-IN" baseline="-25000" dirty="0"/>
              <a:t>2</a:t>
            </a:r>
            <a:r>
              <a:rPr lang="en-IN" dirty="0"/>
              <a:t>, </a:t>
            </a:r>
            <a:r>
              <a:rPr lang="en-IN" dirty="0" smtClean="0"/>
              <a:t>and </a:t>
            </a:r>
            <a:r>
              <a:rPr lang="en-IN" dirty="0" err="1"/>
              <a:t>Respirable</a:t>
            </a:r>
            <a:r>
              <a:rPr lang="en-IN" dirty="0"/>
              <a:t> Suspended Particulate Matter (RSPM / PM10) </a:t>
            </a:r>
            <a:r>
              <a:rPr lang="en-IN" dirty="0" smtClean="0"/>
              <a:t>are regularly monitored </a:t>
            </a:r>
            <a:r>
              <a:rPr lang="en-IN" dirty="0"/>
              <a:t>at all the </a:t>
            </a:r>
            <a:r>
              <a:rPr lang="en-IN" dirty="0" smtClean="0"/>
              <a:t>locations along with </a:t>
            </a:r>
            <a:r>
              <a:rPr lang="en-IN" dirty="0"/>
              <a:t>meteorological parameters such as wind speed and wind direction, relative humidity (RH) and temperature were also integrated with the monitoring of air quality</a:t>
            </a:r>
            <a:r>
              <a:rPr lang="en-IN" dirty="0" smtClean="0"/>
              <a:t>.</a:t>
            </a:r>
          </a:p>
          <a:p>
            <a:endParaRPr lang="en-IN" dirty="0" smtClean="0"/>
          </a:p>
          <a:p>
            <a:r>
              <a:rPr lang="en-IN" dirty="0"/>
              <a:t> monitoring </a:t>
            </a:r>
            <a:r>
              <a:rPr lang="en-IN" dirty="0" smtClean="0"/>
              <a:t>is </a:t>
            </a:r>
            <a:r>
              <a:rPr lang="en-IN" dirty="0"/>
              <a:t>carried out for 24 hours (4-hourly sampling for gaseous pollutants and 8-hourly sampling for particulate matter) with a frequency of twice a week, to have one hundred and four (104) observations in a year</a:t>
            </a:r>
            <a:r>
              <a:rPr lang="en-IN" dirty="0" smtClean="0"/>
              <a:t>.</a:t>
            </a:r>
          </a:p>
          <a:p>
            <a:pPr marL="45720" indent="0">
              <a:buNone/>
            </a:pPr>
            <a:endParaRPr lang="en-IN" dirty="0"/>
          </a:p>
        </p:txBody>
      </p:sp>
    </p:spTree>
    <p:extLst>
      <p:ext uri="{BB962C8B-B14F-4D97-AF65-F5344CB8AC3E}">
        <p14:creationId xmlns:p14="http://schemas.microsoft.com/office/powerpoint/2010/main" xmlns="" val="23724796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1676400"/>
            <a:ext cx="8534400" cy="3474720"/>
          </a:xfrm>
        </p:spPr>
        <p:txBody>
          <a:bodyPr/>
          <a:lstStyle/>
          <a:p>
            <a:r>
              <a:rPr lang="en-IN" dirty="0" smtClean="0"/>
              <a:t>13 </a:t>
            </a:r>
            <a:r>
              <a:rPr lang="en-IN" dirty="0" smtClean="0"/>
              <a:t>NAMP stations </a:t>
            </a:r>
          </a:p>
          <a:p>
            <a:r>
              <a:rPr lang="en-IN" dirty="0" smtClean="0"/>
              <a:t>Three CAAQM stations</a:t>
            </a:r>
          </a:p>
          <a:p>
            <a:r>
              <a:rPr lang="en-IN" dirty="0" smtClean="0"/>
              <a:t>Bengaluru </a:t>
            </a:r>
            <a:r>
              <a:rPr lang="en-IN" dirty="0"/>
              <a:t>is identified as one of the non-attainment cities w.r.t ambient air quality (PM</a:t>
            </a:r>
            <a:r>
              <a:rPr lang="en-IN" baseline="-25000" dirty="0"/>
              <a:t>10</a:t>
            </a:r>
            <a:r>
              <a:rPr lang="en-IN" dirty="0"/>
              <a:t>).</a:t>
            </a:r>
          </a:p>
          <a:p>
            <a:endParaRPr lang="en-IN" dirty="0"/>
          </a:p>
        </p:txBody>
      </p:sp>
    </p:spTree>
    <p:extLst>
      <p:ext uri="{BB962C8B-B14F-4D97-AF65-F5344CB8AC3E}">
        <p14:creationId xmlns:p14="http://schemas.microsoft.com/office/powerpoint/2010/main" xmlns="" val="4165301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1524000"/>
            <a:ext cx="9144000" cy="5334000"/>
          </a:xfrm>
        </p:spPr>
        <p:txBody>
          <a:bodyPr/>
          <a:lstStyle/>
          <a:p>
            <a:pPr marL="342900" indent="-342900" algn="just">
              <a:buFont typeface="Arial" panose="020B0604020202020204" pitchFamily="34" charset="0"/>
              <a:buChar char="•"/>
            </a:pPr>
            <a:r>
              <a:rPr lang="en-IN" dirty="0" smtClean="0"/>
              <a:t>Short term study was carried out to assess the ambient air quality in Bengaluru</a:t>
            </a:r>
          </a:p>
          <a:p>
            <a:pPr marL="342900" indent="-342900" algn="just">
              <a:buFont typeface="Arial" panose="020B0604020202020204" pitchFamily="34" charset="0"/>
              <a:buChar char="•"/>
            </a:pPr>
            <a:r>
              <a:rPr lang="en-IN" dirty="0" smtClean="0"/>
              <a:t>12 </a:t>
            </a:r>
            <a:r>
              <a:rPr lang="en-IN" dirty="0" smtClean="0"/>
              <a:t>air pollutants were analysed at seven locations from September 2013 to March 2014</a:t>
            </a:r>
          </a:p>
          <a:p>
            <a:pPr marL="342900" indent="-342900" algn="just">
              <a:buFont typeface="Arial" panose="020B0604020202020204" pitchFamily="34" charset="0"/>
              <a:buChar char="•"/>
            </a:pPr>
            <a:r>
              <a:rPr lang="en-IN" dirty="0" smtClean="0"/>
              <a:t>Though </a:t>
            </a:r>
            <a:r>
              <a:rPr lang="en-IN" dirty="0" smtClean="0"/>
              <a:t>few parameters were </a:t>
            </a:r>
            <a:r>
              <a:rPr lang="en-IN" dirty="0" smtClean="0"/>
              <a:t>exceeding in few locations at some part of time, but the monitoring has to be carried out regularly.</a:t>
            </a:r>
          </a:p>
          <a:p>
            <a:endParaRPr lang="en-IN" dirty="0"/>
          </a:p>
        </p:txBody>
      </p:sp>
    </p:spTree>
    <p:extLst>
      <p:ext uri="{BB962C8B-B14F-4D97-AF65-F5344CB8AC3E}">
        <p14:creationId xmlns:p14="http://schemas.microsoft.com/office/powerpoint/2010/main" xmlns="" val="37569932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927" y="990600"/>
            <a:ext cx="9137073" cy="5715000"/>
          </a:xfrm>
        </p:spPr>
        <p:txBody>
          <a:bodyPr>
            <a:normAutofit/>
          </a:bodyPr>
          <a:lstStyle/>
          <a:p>
            <a:pPr marL="45720" indent="0">
              <a:buNone/>
            </a:pPr>
            <a:r>
              <a:rPr lang="en-IN" b="1" dirty="0" smtClean="0"/>
              <a:t>Chemical </a:t>
            </a:r>
            <a:r>
              <a:rPr lang="en-IN" b="1" dirty="0"/>
              <a:t>characterization anions, </a:t>
            </a:r>
            <a:r>
              <a:rPr lang="en-IN" b="1" dirty="0" err="1"/>
              <a:t>cations</a:t>
            </a:r>
            <a:r>
              <a:rPr lang="en-IN" b="1" dirty="0"/>
              <a:t> &amp; PAH on ambient particulate </a:t>
            </a:r>
            <a:endParaRPr lang="en-IN" b="1" dirty="0" smtClean="0"/>
          </a:p>
          <a:p>
            <a:pPr marL="45720" indent="0">
              <a:buNone/>
            </a:pPr>
            <a:endParaRPr lang="en-IN" b="1" dirty="0"/>
          </a:p>
          <a:p>
            <a:r>
              <a:rPr lang="en-IN" dirty="0" smtClean="0"/>
              <a:t>analysed </a:t>
            </a:r>
            <a:r>
              <a:rPr lang="en-IN" dirty="0"/>
              <a:t>the chemical composition of ambient particulate matter with respect to PAH, anions and </a:t>
            </a:r>
            <a:r>
              <a:rPr lang="en-IN" dirty="0" err="1"/>
              <a:t>cations</a:t>
            </a:r>
            <a:r>
              <a:rPr lang="en-IN" dirty="0"/>
              <a:t> to identify the sources of pollution so as to control pollution at </a:t>
            </a:r>
            <a:r>
              <a:rPr lang="en-IN" dirty="0" smtClean="0"/>
              <a:t>source</a:t>
            </a:r>
          </a:p>
          <a:p>
            <a:r>
              <a:rPr lang="en-IN" dirty="0"/>
              <a:t>Samples were extracted from filter papers, concentrated for PAH and then analysed using Gas Chromatograph equipped with Flame Ionisation </a:t>
            </a:r>
            <a:r>
              <a:rPr lang="en-IN" dirty="0" smtClean="0"/>
              <a:t>Detector.</a:t>
            </a:r>
          </a:p>
          <a:p>
            <a:r>
              <a:rPr lang="en-US" dirty="0" smtClean="0"/>
              <a:t>Transport sector, road dust re-suspension and construction activity are major contributors</a:t>
            </a:r>
          </a:p>
          <a:p>
            <a:r>
              <a:rPr lang="en-US" dirty="0" smtClean="0"/>
              <a:t>Concerned stakeholders are directed to devise action plan</a:t>
            </a:r>
            <a:endParaRPr lang="en-IN" dirty="0" smtClean="0"/>
          </a:p>
          <a:p>
            <a:endParaRPr lang="en-IN" dirty="0"/>
          </a:p>
        </p:txBody>
      </p:sp>
    </p:spTree>
    <p:extLst>
      <p:ext uri="{BB962C8B-B14F-4D97-AF65-F5344CB8AC3E}">
        <p14:creationId xmlns:p14="http://schemas.microsoft.com/office/powerpoint/2010/main" xmlns="" val="35821543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3854" y="914400"/>
            <a:ext cx="9130145" cy="5943600"/>
          </a:xfrm>
        </p:spPr>
        <p:txBody>
          <a:bodyPr>
            <a:normAutofit/>
          </a:bodyPr>
          <a:lstStyle/>
          <a:p>
            <a:pPr marL="45720" indent="0" algn="ctr">
              <a:buNone/>
            </a:pPr>
            <a:r>
              <a:rPr lang="en-IN" sz="2800" b="1" dirty="0" smtClean="0">
                <a:solidFill>
                  <a:schemeClr val="accent6">
                    <a:lumMod val="75000"/>
                  </a:schemeClr>
                </a:solidFill>
              </a:rPr>
              <a:t>Air Quality Index</a:t>
            </a:r>
          </a:p>
          <a:p>
            <a:r>
              <a:rPr lang="en-IN" dirty="0"/>
              <a:t>The AQI system is based on maximum operator of a function (i.e. selecting the maximum of </a:t>
            </a:r>
            <a:r>
              <a:rPr lang="en-IN" dirty="0" err="1" smtClean="0"/>
              <a:t>subindices</a:t>
            </a:r>
            <a:r>
              <a:rPr lang="en-IN" dirty="0" smtClean="0"/>
              <a:t> of </a:t>
            </a:r>
            <a:r>
              <a:rPr lang="en-IN" dirty="0"/>
              <a:t>individual pollutants as an overall AQI</a:t>
            </a:r>
            <a:r>
              <a:rPr lang="en-IN" dirty="0" smtClean="0"/>
              <a:t>)</a:t>
            </a:r>
          </a:p>
          <a:p>
            <a:endParaRPr lang="en-IN" dirty="0" smtClean="0"/>
          </a:p>
          <a:p>
            <a:r>
              <a:rPr lang="en-IN" dirty="0" smtClean="0"/>
              <a:t>Eight </a:t>
            </a:r>
            <a:r>
              <a:rPr lang="en-IN" dirty="0"/>
              <a:t>parameters (PM</a:t>
            </a:r>
            <a:r>
              <a:rPr lang="en-IN" baseline="-25000" dirty="0"/>
              <a:t>10</a:t>
            </a:r>
            <a:r>
              <a:rPr lang="en-IN" dirty="0"/>
              <a:t>, PM</a:t>
            </a:r>
            <a:r>
              <a:rPr lang="en-IN" baseline="-25000" dirty="0"/>
              <a:t>2.5</a:t>
            </a:r>
            <a:r>
              <a:rPr lang="en-IN" dirty="0"/>
              <a:t>, NO</a:t>
            </a:r>
            <a:r>
              <a:rPr lang="en-IN" baseline="-25000" dirty="0"/>
              <a:t>2</a:t>
            </a:r>
            <a:r>
              <a:rPr lang="en-IN" dirty="0"/>
              <a:t>, SO</a:t>
            </a:r>
            <a:r>
              <a:rPr lang="en-IN" baseline="-25000" dirty="0"/>
              <a:t>2</a:t>
            </a:r>
            <a:r>
              <a:rPr lang="en-IN" dirty="0"/>
              <a:t>, CO, O</a:t>
            </a:r>
            <a:r>
              <a:rPr lang="en-IN" baseline="-25000" dirty="0"/>
              <a:t>3</a:t>
            </a:r>
            <a:r>
              <a:rPr lang="en-IN" dirty="0"/>
              <a:t>, NH</a:t>
            </a:r>
            <a:r>
              <a:rPr lang="en-IN" baseline="-25000" dirty="0"/>
              <a:t>3</a:t>
            </a:r>
            <a:r>
              <a:rPr lang="en-IN" dirty="0"/>
              <a:t>, and </a:t>
            </a:r>
            <a:r>
              <a:rPr lang="en-IN" dirty="0" err="1"/>
              <a:t>Pb</a:t>
            </a:r>
            <a:r>
              <a:rPr lang="en-IN" dirty="0"/>
              <a:t>) </a:t>
            </a:r>
            <a:endParaRPr lang="en-IN" dirty="0" smtClean="0"/>
          </a:p>
          <a:p>
            <a:endParaRPr lang="en-IN" dirty="0"/>
          </a:p>
          <a:p>
            <a:r>
              <a:rPr lang="en-IN" dirty="0" smtClean="0"/>
              <a:t>quickly </a:t>
            </a:r>
            <a:r>
              <a:rPr lang="en-IN" dirty="0" smtClean="0"/>
              <a:t>disseminate information and associated health risks to </a:t>
            </a:r>
            <a:r>
              <a:rPr lang="en-IN" dirty="0" smtClean="0"/>
              <a:t>public </a:t>
            </a:r>
          </a:p>
          <a:p>
            <a:endParaRPr lang="en-IN" dirty="0" smtClean="0"/>
          </a:p>
          <a:p>
            <a:r>
              <a:rPr lang="en-IN" dirty="0" smtClean="0"/>
              <a:t>For </a:t>
            </a:r>
            <a:r>
              <a:rPr lang="en-IN" dirty="0"/>
              <a:t>continuous air quality stations, AQI is reported in near real-time for as </a:t>
            </a:r>
            <a:r>
              <a:rPr lang="en-IN" dirty="0" smtClean="0"/>
              <a:t>many parameters </a:t>
            </a:r>
            <a:r>
              <a:rPr lang="en-IN" dirty="0"/>
              <a:t>as possible. For manual stations, the daily AQI is reported with a lag of one </a:t>
            </a:r>
            <a:r>
              <a:rPr lang="en-IN" dirty="0" smtClean="0"/>
              <a:t>week air </a:t>
            </a:r>
            <a:r>
              <a:rPr lang="en-IN" dirty="0"/>
              <a:t>quality information</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 y="5715016"/>
            <a:ext cx="9144002" cy="8477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412901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47800" y="1295400"/>
            <a:ext cx="5970494" cy="835460"/>
          </a:xfrm>
        </p:spPr>
        <p:txBody>
          <a:bodyPr>
            <a:normAutofit/>
          </a:bodyPr>
          <a:lstStyle/>
          <a:p>
            <a:pPr algn="ctr"/>
            <a:r>
              <a:rPr lang="en-IN" sz="3200" b="1" dirty="0" smtClean="0">
                <a:solidFill>
                  <a:schemeClr val="accent6">
                    <a:lumMod val="75000"/>
                  </a:schemeClr>
                </a:solidFill>
              </a:rPr>
              <a:t>Vehicular Pollution</a:t>
            </a:r>
            <a:endParaRPr lang="en-IN" sz="3200" b="1" dirty="0">
              <a:solidFill>
                <a:schemeClr val="accent6">
                  <a:lumMod val="75000"/>
                </a:schemeClr>
              </a:solidFill>
            </a:endParaRPr>
          </a:p>
        </p:txBody>
      </p:sp>
      <p:pic>
        <p:nvPicPr>
          <p:cNvPr id="4" name="Picture 2" descr="http://1.bp.blogspot.com/_7fTHWBwzMYU/SgpXFTtfEuI/AAAAAAAABmQ/49gXVsVz7ks/s400/HosurRd-Ecity-Bangalore+(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9600" y="1967345"/>
            <a:ext cx="7924800" cy="4648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994569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V Anjana\Desktop\annaul report\ZO team.jpg"/>
          <p:cNvPicPr/>
          <p:nvPr/>
        </p:nvPicPr>
        <p:blipFill>
          <a:blip r:embed="rId2">
            <a:extLst>
              <a:ext uri="{28A0092B-C50C-407E-A947-70E740481C1C}">
                <a14:useLocalDpi xmlns:a14="http://schemas.microsoft.com/office/drawing/2010/main" xmlns="" val="0"/>
              </a:ext>
            </a:extLst>
          </a:blip>
          <a:srcRect/>
          <a:stretch>
            <a:fillRect/>
          </a:stretch>
        </p:blipFill>
        <p:spPr bwMode="auto">
          <a:xfrm>
            <a:off x="921327" y="4267200"/>
            <a:ext cx="6819900" cy="2035175"/>
          </a:xfrm>
          <a:prstGeom prst="rect">
            <a:avLst/>
          </a:prstGeom>
          <a:ln>
            <a:noFill/>
          </a:ln>
          <a:effectLst>
            <a:softEdge rad="112500"/>
          </a:effectLst>
        </p:spPr>
      </p:pic>
      <p:sp>
        <p:nvSpPr>
          <p:cNvPr id="6" name="Content Placeholder 5"/>
          <p:cNvSpPr>
            <a:spLocks noGrp="1"/>
          </p:cNvSpPr>
          <p:nvPr>
            <p:ph sz="quarter" idx="13"/>
          </p:nvPr>
        </p:nvSpPr>
        <p:spPr>
          <a:xfrm>
            <a:off x="27709" y="1143000"/>
            <a:ext cx="9144000" cy="3429000"/>
          </a:xfrm>
        </p:spPr>
        <p:txBody>
          <a:bodyPr/>
          <a:lstStyle/>
          <a:p>
            <a:pPr marL="45720" indent="0">
              <a:buNone/>
              <a:defRPr/>
            </a:pPr>
            <a:r>
              <a:rPr lang="en-US" b="1" spc="100" dirty="0" smtClean="0"/>
              <a:t>About South Zonal </a:t>
            </a:r>
            <a:r>
              <a:rPr lang="en-US" b="1" spc="100" dirty="0"/>
              <a:t>Office, </a:t>
            </a:r>
            <a:r>
              <a:rPr lang="en-US" b="1" spc="100" dirty="0" smtClean="0"/>
              <a:t>Bengaluru…</a:t>
            </a:r>
          </a:p>
          <a:p>
            <a:pPr marL="45720" indent="0">
              <a:buNone/>
              <a:defRPr/>
            </a:pPr>
            <a:endParaRPr lang="en-IN" dirty="0" smtClean="0"/>
          </a:p>
          <a:p>
            <a:pPr marL="540000">
              <a:spcBef>
                <a:spcPts val="0"/>
              </a:spcBef>
              <a:spcAft>
                <a:spcPts val="0"/>
              </a:spcAft>
              <a:defRPr/>
            </a:pPr>
            <a:r>
              <a:rPr lang="en-IN" spc="100" dirty="0" err="1" smtClean="0"/>
              <a:t>Estd</a:t>
            </a:r>
            <a:r>
              <a:rPr lang="en-IN" spc="100" dirty="0" smtClean="0"/>
              <a:t> October 1988</a:t>
            </a:r>
          </a:p>
          <a:p>
            <a:pPr marL="357120" indent="0">
              <a:spcBef>
                <a:spcPts val="0"/>
              </a:spcBef>
              <a:spcAft>
                <a:spcPts val="0"/>
              </a:spcAft>
              <a:buNone/>
              <a:defRPr/>
            </a:pPr>
            <a:endParaRPr lang="en-IN" spc="100" dirty="0" smtClean="0"/>
          </a:p>
          <a:p>
            <a:pPr marL="540000">
              <a:spcBef>
                <a:spcPts val="0"/>
              </a:spcBef>
              <a:spcAft>
                <a:spcPts val="0"/>
              </a:spcAft>
              <a:defRPr/>
            </a:pPr>
            <a:r>
              <a:rPr lang="en-IN" spc="100" dirty="0"/>
              <a:t> </a:t>
            </a:r>
            <a:r>
              <a:rPr lang="en-IN" spc="100" dirty="0" smtClean="0"/>
              <a:t>Jurisdiction </a:t>
            </a:r>
            <a:r>
              <a:rPr lang="en-IN" spc="100" dirty="0"/>
              <a:t>of Karnataka, Tamil Nadu, Kerala, </a:t>
            </a:r>
            <a:r>
              <a:rPr lang="en-IN" spc="100" dirty="0" smtClean="0"/>
              <a:t>Andhra Pradesh, </a:t>
            </a:r>
            <a:r>
              <a:rPr lang="en-IN" spc="100" dirty="0" err="1" smtClean="0"/>
              <a:t>Telangana</a:t>
            </a:r>
            <a:r>
              <a:rPr lang="en-IN" spc="100" dirty="0" smtClean="0"/>
              <a:t> </a:t>
            </a:r>
            <a:r>
              <a:rPr lang="en-IN" spc="100" dirty="0"/>
              <a:t>&amp; Goa, Pondicherry and Lakshadweep </a:t>
            </a:r>
            <a:endParaRPr lang="en-IN" spc="100" dirty="0" smtClean="0"/>
          </a:p>
          <a:p>
            <a:pPr marL="357120" indent="0">
              <a:spcBef>
                <a:spcPts val="0"/>
              </a:spcBef>
              <a:spcAft>
                <a:spcPts val="0"/>
              </a:spcAft>
              <a:buNone/>
              <a:defRPr/>
            </a:pPr>
            <a:endParaRPr lang="en-IN" spc="100" dirty="0" smtClean="0"/>
          </a:p>
          <a:p>
            <a:pPr marL="540000">
              <a:spcBef>
                <a:spcPts val="0"/>
              </a:spcBef>
              <a:spcAft>
                <a:spcPts val="0"/>
              </a:spcAft>
              <a:defRPr/>
            </a:pPr>
            <a:r>
              <a:rPr lang="en-IN" spc="100" dirty="0" smtClean="0"/>
              <a:t>Covers area</a:t>
            </a:r>
            <a:r>
              <a:rPr lang="en-IN" spc="100" dirty="0"/>
              <a:t> 639474 </a:t>
            </a:r>
            <a:r>
              <a:rPr lang="en-IN" spc="100" dirty="0" err="1"/>
              <a:t>Sq</a:t>
            </a:r>
            <a:r>
              <a:rPr lang="en-IN" spc="100" dirty="0"/>
              <a:t> km and </a:t>
            </a:r>
            <a:r>
              <a:rPr lang="en-IN" spc="100" dirty="0" smtClean="0"/>
              <a:t>coastal </a:t>
            </a:r>
            <a:r>
              <a:rPr lang="en-IN" spc="100" dirty="0"/>
              <a:t>stretch of 3025 km</a:t>
            </a:r>
            <a:r>
              <a:rPr lang="en-IN" dirty="0"/>
              <a:t>.</a:t>
            </a:r>
            <a:endParaRPr lang="en-IN" spc="100" dirty="0"/>
          </a:p>
        </p:txBody>
      </p:sp>
    </p:spTree>
    <p:extLst>
      <p:ext uri="{BB962C8B-B14F-4D97-AF65-F5344CB8AC3E}">
        <p14:creationId xmlns:p14="http://schemas.microsoft.com/office/powerpoint/2010/main" xmlns="" val="21976608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2777122202"/>
              </p:ext>
            </p:extLst>
          </p:nvPr>
        </p:nvGraphicFramePr>
        <p:xfrm>
          <a:off x="13855" y="990600"/>
          <a:ext cx="8956965" cy="3337560"/>
        </p:xfrm>
        <a:graphic>
          <a:graphicData uri="http://schemas.openxmlformats.org/drawingml/2006/table">
            <a:tbl>
              <a:tblPr firstRow="1" bandRow="1">
                <a:tableStyleId>{5C22544A-7EE6-4342-B048-85BDC9FD1C3A}</a:tableStyleId>
              </a:tblPr>
              <a:tblGrid>
                <a:gridCol w="2559133"/>
                <a:gridCol w="2559133"/>
                <a:gridCol w="3838699"/>
              </a:tblGrid>
              <a:tr h="370840">
                <a:tc gridSpan="3">
                  <a:txBody>
                    <a:bodyPr/>
                    <a:lstStyle/>
                    <a:p>
                      <a:pPr algn="ctr"/>
                      <a:r>
                        <a:rPr lang="en-IN" dirty="0" smtClean="0"/>
                        <a:t>Emission norms for passenger cars</a:t>
                      </a:r>
                      <a:endParaRPr lang="en-IN" dirty="0"/>
                    </a:p>
                  </a:txBody>
                  <a:tcPr/>
                </a:tc>
                <a:tc hMerge="1">
                  <a:txBody>
                    <a:bodyPr/>
                    <a:lstStyle/>
                    <a:p>
                      <a:endParaRPr lang="en-IN" dirty="0"/>
                    </a:p>
                  </a:txBody>
                  <a:tcPr/>
                </a:tc>
                <a:tc hMerge="1">
                  <a:txBody>
                    <a:bodyPr/>
                    <a:lstStyle/>
                    <a:p>
                      <a:endParaRPr lang="en-IN" dirty="0"/>
                    </a:p>
                  </a:txBody>
                  <a:tcPr/>
                </a:tc>
              </a:tr>
              <a:tr h="370840">
                <a:tc>
                  <a:txBody>
                    <a:bodyPr/>
                    <a:lstStyle/>
                    <a:p>
                      <a:endParaRPr lang="en-IN" dirty="0"/>
                    </a:p>
                  </a:txBody>
                  <a:tcPr/>
                </a:tc>
                <a:tc>
                  <a:txBody>
                    <a:bodyPr/>
                    <a:lstStyle/>
                    <a:p>
                      <a:r>
                        <a:rPr lang="en-IN" dirty="0" smtClean="0"/>
                        <a:t>CO (g/km)</a:t>
                      </a:r>
                      <a:endParaRPr lang="en-IN" dirty="0"/>
                    </a:p>
                  </a:txBody>
                  <a:tcPr/>
                </a:tc>
                <a:tc>
                  <a:txBody>
                    <a:bodyPr/>
                    <a:lstStyle/>
                    <a:p>
                      <a:r>
                        <a:rPr lang="en-IN" dirty="0" err="1" smtClean="0"/>
                        <a:t>HC+Nox</a:t>
                      </a:r>
                      <a:r>
                        <a:rPr lang="en-IN" dirty="0" smtClean="0"/>
                        <a:t>(g/km)</a:t>
                      </a:r>
                      <a:endParaRPr lang="en-IN" dirty="0"/>
                    </a:p>
                  </a:txBody>
                  <a:tcPr/>
                </a:tc>
              </a:tr>
              <a:tr h="370840">
                <a:tc>
                  <a:txBody>
                    <a:bodyPr/>
                    <a:lstStyle/>
                    <a:p>
                      <a:r>
                        <a:rPr lang="en-IN" dirty="0" smtClean="0"/>
                        <a:t>BS-II</a:t>
                      </a:r>
                      <a:endParaRPr lang="en-IN" dirty="0"/>
                    </a:p>
                  </a:txBody>
                  <a:tcPr/>
                </a:tc>
                <a:tc>
                  <a:txBody>
                    <a:bodyPr/>
                    <a:lstStyle/>
                    <a:p>
                      <a:r>
                        <a:rPr lang="en-IN" dirty="0" smtClean="0"/>
                        <a:t>2.2</a:t>
                      </a:r>
                      <a:endParaRPr lang="en-IN" dirty="0"/>
                    </a:p>
                  </a:txBody>
                  <a:tcPr/>
                </a:tc>
                <a:tc>
                  <a:txBody>
                    <a:bodyPr/>
                    <a:lstStyle/>
                    <a:p>
                      <a:r>
                        <a:rPr lang="en-IN" dirty="0" smtClean="0"/>
                        <a:t>0.5</a:t>
                      </a:r>
                      <a:endParaRPr lang="en-IN" dirty="0"/>
                    </a:p>
                  </a:txBody>
                  <a:tcPr/>
                </a:tc>
              </a:tr>
              <a:tr h="370840">
                <a:tc>
                  <a:txBody>
                    <a:bodyPr/>
                    <a:lstStyle/>
                    <a:p>
                      <a:r>
                        <a:rPr lang="en-IN" dirty="0" smtClean="0"/>
                        <a:t>BS-III</a:t>
                      </a:r>
                      <a:endParaRPr lang="en-IN" dirty="0"/>
                    </a:p>
                  </a:txBody>
                  <a:tcPr/>
                </a:tc>
                <a:tc>
                  <a:txBody>
                    <a:bodyPr/>
                    <a:lstStyle/>
                    <a:p>
                      <a:r>
                        <a:rPr lang="en-IN" dirty="0" smtClean="0"/>
                        <a:t>2.3</a:t>
                      </a:r>
                      <a:endParaRPr lang="en-IN" dirty="0"/>
                    </a:p>
                  </a:txBody>
                  <a:tcPr/>
                </a:tc>
                <a:tc>
                  <a:txBody>
                    <a:bodyPr/>
                    <a:lstStyle/>
                    <a:p>
                      <a:r>
                        <a:rPr lang="en-IN" dirty="0" smtClean="0"/>
                        <a:t>0.35 (combined)</a:t>
                      </a:r>
                      <a:endParaRPr lang="en-IN" dirty="0"/>
                    </a:p>
                  </a:txBody>
                  <a:tcPr/>
                </a:tc>
              </a:tr>
              <a:tr h="370840">
                <a:tc>
                  <a:txBody>
                    <a:bodyPr/>
                    <a:lstStyle/>
                    <a:p>
                      <a:r>
                        <a:rPr lang="en-IN" dirty="0" smtClean="0"/>
                        <a:t>BS-IV</a:t>
                      </a:r>
                      <a:endParaRPr lang="en-IN" dirty="0"/>
                    </a:p>
                  </a:txBody>
                  <a:tcPr/>
                </a:tc>
                <a:tc>
                  <a:txBody>
                    <a:bodyPr/>
                    <a:lstStyle/>
                    <a:p>
                      <a:r>
                        <a:rPr lang="en-IN" dirty="0" smtClean="0"/>
                        <a:t>1.0</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0.18 (combined)</a:t>
                      </a:r>
                      <a:endParaRPr lang="en-IN" dirty="0"/>
                    </a:p>
                  </a:txBody>
                  <a:tcPr/>
                </a:tc>
              </a:tr>
              <a:tr h="370840">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b="1" dirty="0" smtClean="0">
                          <a:solidFill>
                            <a:schemeClr val="bg1"/>
                          </a:solidFill>
                        </a:rPr>
                        <a:t>Emission norms for 2/3 wheelers</a:t>
                      </a:r>
                      <a:endParaRPr lang="en-IN" b="1" dirty="0">
                        <a:solidFill>
                          <a:schemeClr val="bg1"/>
                        </a:solidFill>
                      </a:endParaRPr>
                    </a:p>
                  </a:txBody>
                  <a:tcPr>
                    <a:solidFill>
                      <a:schemeClr val="accent1"/>
                    </a:solidFill>
                  </a:tcPr>
                </a:tc>
                <a:tc hMerge="1">
                  <a:txBody>
                    <a:bodyPr/>
                    <a:lstStyle/>
                    <a:p>
                      <a:endParaRPr lang="en-IN" dirty="0"/>
                    </a:p>
                  </a:txBody>
                  <a:tcPr>
                    <a:solidFill>
                      <a:schemeClr val="accent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N" dirty="0"/>
                    </a:p>
                  </a:txBody>
                  <a:tcPr>
                    <a:solidFill>
                      <a:schemeClr val="accent1"/>
                    </a:solidFill>
                  </a:tcPr>
                </a:tc>
              </a:tr>
              <a:tr h="370840">
                <a:tc>
                  <a:txBody>
                    <a:bodyPr/>
                    <a:lstStyle/>
                    <a:p>
                      <a:r>
                        <a:rPr lang="en-IN" dirty="0" smtClean="0"/>
                        <a:t>2000 norms</a:t>
                      </a:r>
                      <a:endParaRPr lang="en-IN" dirty="0"/>
                    </a:p>
                  </a:txBody>
                  <a:tcPr/>
                </a:tc>
                <a:tc>
                  <a:txBody>
                    <a:bodyPr/>
                    <a:lstStyle/>
                    <a:p>
                      <a:r>
                        <a:rPr lang="en-IN" dirty="0" smtClean="0"/>
                        <a:t>2</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2</a:t>
                      </a:r>
                      <a:endParaRPr lang="en-IN" dirty="0"/>
                    </a:p>
                  </a:txBody>
                  <a:tcPr/>
                </a:tc>
              </a:tr>
              <a:tr h="370840">
                <a:tc>
                  <a:txBody>
                    <a:bodyPr/>
                    <a:lstStyle/>
                    <a:p>
                      <a:r>
                        <a:rPr lang="en-IN" dirty="0" smtClean="0"/>
                        <a:t>BS-II</a:t>
                      </a:r>
                      <a:endParaRPr lang="en-IN" dirty="0"/>
                    </a:p>
                  </a:txBody>
                  <a:tcPr/>
                </a:tc>
                <a:tc>
                  <a:txBody>
                    <a:bodyPr/>
                    <a:lstStyle/>
                    <a:p>
                      <a:r>
                        <a:rPr lang="en-IN" dirty="0" smtClean="0"/>
                        <a:t>1.6</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1.5</a:t>
                      </a:r>
                      <a:endParaRPr lang="en-IN"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BS-III</a:t>
                      </a:r>
                    </a:p>
                  </a:txBody>
                  <a:tcPr/>
                </a:tc>
                <a:tc>
                  <a:txBody>
                    <a:bodyPr/>
                    <a:lstStyle/>
                    <a:p>
                      <a:r>
                        <a:rPr lang="en-IN" dirty="0" smtClean="0"/>
                        <a:t>1.0</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1.0</a:t>
                      </a:r>
                      <a:endParaRPr lang="en-IN"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882795376"/>
              </p:ext>
            </p:extLst>
          </p:nvPr>
        </p:nvGraphicFramePr>
        <p:xfrm>
          <a:off x="0" y="4780742"/>
          <a:ext cx="9144000" cy="2049549"/>
        </p:xfrm>
        <a:graphic>
          <a:graphicData uri="http://schemas.openxmlformats.org/drawingml/2006/table">
            <a:tbl>
              <a:tblPr firstRow="1" bandRow="1">
                <a:tableStyleId>{5C22544A-7EE6-4342-B048-85BDC9FD1C3A}</a:tableStyleId>
              </a:tblPr>
              <a:tblGrid>
                <a:gridCol w="1828800"/>
                <a:gridCol w="1828800"/>
                <a:gridCol w="1828800"/>
                <a:gridCol w="1828800"/>
                <a:gridCol w="1828800"/>
              </a:tblGrid>
              <a:tr h="566189">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b="1" dirty="0" smtClean="0">
                          <a:solidFill>
                            <a:schemeClr val="bg1"/>
                          </a:solidFill>
                        </a:rPr>
                        <a:t>Emission norms for Heavy Diesel Vehicles</a:t>
                      </a:r>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r>
              <a:tr h="370840">
                <a:tc>
                  <a:txBody>
                    <a:bodyPr/>
                    <a:lstStyle/>
                    <a:p>
                      <a:endParaRPr lang="en-IN"/>
                    </a:p>
                  </a:txBody>
                  <a:tcPr/>
                </a:tc>
                <a:tc>
                  <a:txBody>
                    <a:bodyPr/>
                    <a:lstStyle/>
                    <a:p>
                      <a:r>
                        <a:rPr lang="en-IN" dirty="0" smtClean="0"/>
                        <a:t>CO (g/</a:t>
                      </a:r>
                      <a:r>
                        <a:rPr lang="en-IN" dirty="0" err="1" smtClean="0"/>
                        <a:t>kmhr</a:t>
                      </a:r>
                      <a:r>
                        <a:rPr lang="en-IN" dirty="0" smtClean="0"/>
                        <a:t>)</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HC(g/</a:t>
                      </a:r>
                      <a:r>
                        <a:rPr lang="en-IN" dirty="0" err="1" smtClean="0"/>
                        <a:t>kmhr</a:t>
                      </a:r>
                      <a:r>
                        <a:rPr lang="en-IN"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err="1" smtClean="0"/>
                        <a:t>Nox</a:t>
                      </a:r>
                      <a:r>
                        <a:rPr lang="en-IN" dirty="0" smtClean="0"/>
                        <a:t> (g/</a:t>
                      </a:r>
                      <a:r>
                        <a:rPr lang="en-IN" dirty="0" err="1" smtClean="0"/>
                        <a:t>kmhr</a:t>
                      </a:r>
                      <a:r>
                        <a:rPr lang="en-IN"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PM (g/</a:t>
                      </a:r>
                      <a:r>
                        <a:rPr lang="en-IN" dirty="0" err="1" smtClean="0"/>
                        <a:t>kwhr</a:t>
                      </a:r>
                      <a:r>
                        <a:rPr lang="en-IN" dirty="0" smtClean="0"/>
                        <a:t>)</a:t>
                      </a:r>
                    </a:p>
                  </a:txBody>
                  <a:tcPr/>
                </a:tc>
              </a:tr>
              <a:tr h="370840">
                <a:tc>
                  <a:txBody>
                    <a:bodyPr/>
                    <a:lstStyle/>
                    <a:p>
                      <a:r>
                        <a:rPr lang="en-IN" dirty="0" smtClean="0"/>
                        <a:t>BS-II</a:t>
                      </a:r>
                      <a:endParaRPr lang="en-IN" dirty="0"/>
                    </a:p>
                  </a:txBody>
                  <a:tcPr/>
                </a:tc>
                <a:tc>
                  <a:txBody>
                    <a:bodyPr/>
                    <a:lstStyle/>
                    <a:p>
                      <a:r>
                        <a:rPr lang="en-IN" dirty="0" smtClean="0"/>
                        <a:t>4.0</a:t>
                      </a:r>
                      <a:endParaRPr lang="en-IN" dirty="0"/>
                    </a:p>
                  </a:txBody>
                  <a:tcPr/>
                </a:tc>
                <a:tc>
                  <a:txBody>
                    <a:bodyPr/>
                    <a:lstStyle/>
                    <a:p>
                      <a:r>
                        <a:rPr lang="en-IN" dirty="0" smtClean="0"/>
                        <a:t>1.1</a:t>
                      </a:r>
                      <a:endParaRPr lang="en-IN" dirty="0"/>
                    </a:p>
                  </a:txBody>
                  <a:tcPr/>
                </a:tc>
                <a:tc>
                  <a:txBody>
                    <a:bodyPr/>
                    <a:lstStyle/>
                    <a:p>
                      <a:r>
                        <a:rPr lang="en-IN" dirty="0" smtClean="0"/>
                        <a:t>7.0</a:t>
                      </a:r>
                      <a:endParaRPr lang="en-IN" dirty="0"/>
                    </a:p>
                  </a:txBody>
                  <a:tcPr/>
                </a:tc>
                <a:tc>
                  <a:txBody>
                    <a:bodyPr/>
                    <a:lstStyle/>
                    <a:p>
                      <a:r>
                        <a:rPr lang="en-IN" dirty="0" smtClean="0"/>
                        <a:t>0.15</a:t>
                      </a:r>
                      <a:endParaRPr lang="en-IN" dirty="0"/>
                    </a:p>
                  </a:txBody>
                  <a:tcPr/>
                </a:tc>
              </a:tr>
              <a:tr h="370840">
                <a:tc>
                  <a:txBody>
                    <a:bodyPr/>
                    <a:lstStyle/>
                    <a:p>
                      <a:r>
                        <a:rPr lang="en-IN" dirty="0" smtClean="0"/>
                        <a:t>BS-III</a:t>
                      </a:r>
                      <a:endParaRPr lang="en-IN" dirty="0"/>
                    </a:p>
                  </a:txBody>
                  <a:tcPr/>
                </a:tc>
                <a:tc>
                  <a:txBody>
                    <a:bodyPr/>
                    <a:lstStyle/>
                    <a:p>
                      <a:r>
                        <a:rPr lang="en-IN" dirty="0" smtClean="0"/>
                        <a:t>2.1</a:t>
                      </a:r>
                      <a:endParaRPr lang="en-IN" dirty="0"/>
                    </a:p>
                  </a:txBody>
                  <a:tcPr/>
                </a:tc>
                <a:tc>
                  <a:txBody>
                    <a:bodyPr/>
                    <a:lstStyle/>
                    <a:p>
                      <a:r>
                        <a:rPr lang="en-IN" dirty="0" smtClean="0"/>
                        <a:t>1.6</a:t>
                      </a:r>
                      <a:endParaRPr lang="en-IN" dirty="0"/>
                    </a:p>
                  </a:txBody>
                  <a:tcPr/>
                </a:tc>
                <a:tc>
                  <a:txBody>
                    <a:bodyPr/>
                    <a:lstStyle/>
                    <a:p>
                      <a:r>
                        <a:rPr lang="en-IN" dirty="0" smtClean="0"/>
                        <a:t>5.0</a:t>
                      </a:r>
                      <a:endParaRPr lang="en-IN" dirty="0"/>
                    </a:p>
                  </a:txBody>
                  <a:tcPr/>
                </a:tc>
                <a:tc>
                  <a:txBody>
                    <a:bodyPr/>
                    <a:lstStyle/>
                    <a:p>
                      <a:r>
                        <a:rPr lang="en-IN" dirty="0" smtClean="0"/>
                        <a:t>0.1</a:t>
                      </a:r>
                      <a:endParaRPr lang="en-IN" dirty="0"/>
                    </a:p>
                  </a:txBody>
                  <a:tcPr/>
                </a:tc>
              </a:tr>
              <a:tr h="370840">
                <a:tc>
                  <a:txBody>
                    <a:bodyPr/>
                    <a:lstStyle/>
                    <a:p>
                      <a:r>
                        <a:rPr lang="en-IN" dirty="0" smtClean="0"/>
                        <a:t>BS-IV</a:t>
                      </a:r>
                      <a:endParaRPr lang="en-IN" dirty="0"/>
                    </a:p>
                  </a:txBody>
                  <a:tcPr/>
                </a:tc>
                <a:tc>
                  <a:txBody>
                    <a:bodyPr/>
                    <a:lstStyle/>
                    <a:p>
                      <a:r>
                        <a:rPr lang="en-IN" dirty="0" smtClean="0"/>
                        <a:t>1.5</a:t>
                      </a:r>
                      <a:endParaRPr lang="en-IN" dirty="0"/>
                    </a:p>
                  </a:txBody>
                  <a:tcPr/>
                </a:tc>
                <a:tc>
                  <a:txBody>
                    <a:bodyPr/>
                    <a:lstStyle/>
                    <a:p>
                      <a:r>
                        <a:rPr lang="en-IN" dirty="0" smtClean="0"/>
                        <a:t>0.96</a:t>
                      </a:r>
                      <a:endParaRPr lang="en-IN" dirty="0"/>
                    </a:p>
                  </a:txBody>
                  <a:tcPr/>
                </a:tc>
                <a:tc>
                  <a:txBody>
                    <a:bodyPr/>
                    <a:lstStyle/>
                    <a:p>
                      <a:r>
                        <a:rPr lang="en-IN" dirty="0" smtClean="0"/>
                        <a:t>3.5</a:t>
                      </a:r>
                      <a:endParaRPr lang="en-IN" dirty="0"/>
                    </a:p>
                  </a:txBody>
                  <a:tcPr/>
                </a:tc>
                <a:tc>
                  <a:txBody>
                    <a:bodyPr/>
                    <a:lstStyle/>
                    <a:p>
                      <a:r>
                        <a:rPr lang="en-IN" dirty="0" smtClean="0"/>
                        <a:t>0.02</a:t>
                      </a:r>
                      <a:endParaRPr lang="en-IN" dirty="0"/>
                    </a:p>
                  </a:txBody>
                  <a:tcPr/>
                </a:tc>
              </a:tr>
            </a:tbl>
          </a:graphicData>
        </a:graphic>
      </p:graphicFrame>
    </p:spTree>
    <p:extLst>
      <p:ext uri="{BB962C8B-B14F-4D97-AF65-F5344CB8AC3E}">
        <p14:creationId xmlns:p14="http://schemas.microsoft.com/office/powerpoint/2010/main" xmlns="" val="11684334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4033147360"/>
              </p:ext>
            </p:extLst>
          </p:nvPr>
        </p:nvGraphicFramePr>
        <p:xfrm>
          <a:off x="976745" y="1599041"/>
          <a:ext cx="5943600" cy="2966720"/>
        </p:xfrm>
        <a:graphic>
          <a:graphicData uri="http://schemas.openxmlformats.org/drawingml/2006/table">
            <a:tbl>
              <a:tblPr firstRow="1" bandRow="1">
                <a:tableStyleId>{5C22544A-7EE6-4342-B048-85BDC9FD1C3A}</a:tableStyleId>
              </a:tblPr>
              <a:tblGrid>
                <a:gridCol w="4052455"/>
                <a:gridCol w="1891145"/>
              </a:tblGrid>
              <a:tr h="370840">
                <a:tc gridSpan="2">
                  <a:txBody>
                    <a:bodyPr/>
                    <a:lstStyle/>
                    <a:p>
                      <a:pPr algn="ctr"/>
                      <a:r>
                        <a:rPr lang="en-IN" b="1" dirty="0" smtClean="0"/>
                        <a:t>Gasoline specifications</a:t>
                      </a:r>
                      <a:endParaRPr lang="en-IN" b="1" dirty="0"/>
                    </a:p>
                  </a:txBody>
                  <a:tcPr/>
                </a:tc>
                <a:tc hMerge="1">
                  <a:txBody>
                    <a:bodyPr/>
                    <a:lstStyle/>
                    <a:p>
                      <a:endParaRPr lang="en-IN" dirty="0"/>
                    </a:p>
                  </a:txBody>
                  <a:tcPr/>
                </a:tc>
              </a:tr>
              <a:tr h="370840">
                <a:tc>
                  <a:txBody>
                    <a:bodyPr/>
                    <a:lstStyle/>
                    <a:p>
                      <a:endParaRPr lang="en-IN" dirty="0"/>
                    </a:p>
                  </a:txBody>
                  <a:tcPr/>
                </a:tc>
                <a:tc>
                  <a:txBody>
                    <a:bodyPr/>
                    <a:lstStyle/>
                    <a:p>
                      <a:r>
                        <a:rPr lang="en-IN" dirty="0" smtClean="0"/>
                        <a:t>2010</a:t>
                      </a:r>
                      <a:endParaRPr lang="en-IN" dirty="0"/>
                    </a:p>
                  </a:txBody>
                  <a:tcPr/>
                </a:tc>
              </a:tr>
              <a:tr h="370840">
                <a:tc>
                  <a:txBody>
                    <a:bodyPr/>
                    <a:lstStyle/>
                    <a:p>
                      <a:r>
                        <a:rPr lang="en-IN" dirty="0" err="1" smtClean="0"/>
                        <a:t>Rvp</a:t>
                      </a:r>
                      <a:r>
                        <a:rPr lang="en-IN" dirty="0" smtClean="0"/>
                        <a:t> at 38</a:t>
                      </a:r>
                      <a:r>
                        <a:rPr lang="en-IN" baseline="30000" dirty="0" smtClean="0"/>
                        <a:t>0</a:t>
                      </a:r>
                      <a:r>
                        <a:rPr lang="en-IN" dirty="0" smtClean="0"/>
                        <a:t>C </a:t>
                      </a:r>
                      <a:r>
                        <a:rPr lang="en-IN" dirty="0" err="1" smtClean="0"/>
                        <a:t>Kpa</a:t>
                      </a:r>
                      <a:endParaRPr lang="en-IN" dirty="0"/>
                    </a:p>
                  </a:txBody>
                  <a:tcPr/>
                </a:tc>
                <a:tc>
                  <a:txBody>
                    <a:bodyPr/>
                    <a:lstStyle/>
                    <a:p>
                      <a:endParaRPr lang="en-IN" dirty="0"/>
                    </a:p>
                  </a:txBody>
                  <a:tcPr/>
                </a:tc>
              </a:tr>
              <a:tr h="370840">
                <a:tc>
                  <a:txBody>
                    <a:bodyPr/>
                    <a:lstStyle/>
                    <a:p>
                      <a:r>
                        <a:rPr lang="en-IN" dirty="0" smtClean="0"/>
                        <a:t>Benzene % by </a:t>
                      </a:r>
                      <a:r>
                        <a:rPr lang="en-IN" dirty="0" err="1" smtClean="0"/>
                        <a:t>vol</a:t>
                      </a:r>
                      <a:r>
                        <a:rPr lang="en-IN" dirty="0" smtClean="0"/>
                        <a:t>, max</a:t>
                      </a:r>
                      <a:endParaRPr lang="en-IN" dirty="0"/>
                    </a:p>
                  </a:txBody>
                  <a:tcPr/>
                </a:tc>
                <a:tc>
                  <a:txBody>
                    <a:bodyPr/>
                    <a:lstStyle/>
                    <a:p>
                      <a:r>
                        <a:rPr lang="en-IN" dirty="0" smtClean="0"/>
                        <a:t>1.0</a:t>
                      </a:r>
                      <a:endParaRPr lang="en-IN" dirty="0"/>
                    </a:p>
                  </a:txBody>
                  <a:tcPr/>
                </a:tc>
              </a:tr>
              <a:tr h="370840">
                <a:tc>
                  <a:txBody>
                    <a:bodyPr/>
                    <a:lstStyle/>
                    <a:p>
                      <a:r>
                        <a:rPr lang="en-IN" dirty="0" smtClean="0"/>
                        <a:t>Lead G/m3, max</a:t>
                      </a:r>
                      <a:endParaRPr lang="en-IN" dirty="0"/>
                    </a:p>
                  </a:txBody>
                  <a:tcPr/>
                </a:tc>
                <a:tc>
                  <a:txBody>
                    <a:bodyPr/>
                    <a:lstStyle/>
                    <a:p>
                      <a:r>
                        <a:rPr lang="en-IN" dirty="0" smtClean="0"/>
                        <a:t>0.005</a:t>
                      </a:r>
                      <a:endParaRPr lang="en-IN" dirty="0"/>
                    </a:p>
                  </a:txBody>
                  <a:tcPr/>
                </a:tc>
              </a:tr>
              <a:tr h="370840">
                <a:tc>
                  <a:txBody>
                    <a:bodyPr/>
                    <a:lstStyle/>
                    <a:p>
                      <a:r>
                        <a:rPr lang="en-IN" dirty="0" smtClean="0"/>
                        <a:t>Sulphur % by mass, max</a:t>
                      </a:r>
                      <a:endParaRPr lang="en-IN" dirty="0"/>
                    </a:p>
                  </a:txBody>
                  <a:tcPr/>
                </a:tc>
                <a:tc>
                  <a:txBody>
                    <a:bodyPr/>
                    <a:lstStyle/>
                    <a:p>
                      <a:r>
                        <a:rPr lang="en-IN" dirty="0" smtClean="0"/>
                        <a:t>0.015</a:t>
                      </a:r>
                      <a:endParaRPr lang="en-IN" dirty="0"/>
                    </a:p>
                  </a:txBody>
                  <a:tcPr/>
                </a:tc>
              </a:tr>
              <a:tr h="370840">
                <a:tc>
                  <a:txBody>
                    <a:bodyPr/>
                    <a:lstStyle/>
                    <a:p>
                      <a:r>
                        <a:rPr lang="en-IN" dirty="0" smtClean="0"/>
                        <a:t>Aromatics</a:t>
                      </a:r>
                      <a:r>
                        <a:rPr lang="en-IN" baseline="0" dirty="0" smtClean="0"/>
                        <a:t> %  v/v, Max</a:t>
                      </a:r>
                      <a:endParaRPr lang="en-IN" dirty="0"/>
                    </a:p>
                  </a:txBody>
                  <a:tcPr/>
                </a:tc>
                <a:tc>
                  <a:txBody>
                    <a:bodyPr/>
                    <a:lstStyle/>
                    <a:p>
                      <a:r>
                        <a:rPr lang="en-IN" dirty="0" smtClean="0"/>
                        <a:t>42</a:t>
                      </a:r>
                      <a:endParaRPr lang="en-IN" dirty="0"/>
                    </a:p>
                  </a:txBody>
                  <a:tcPr/>
                </a:tc>
              </a:tr>
              <a:tr h="370840">
                <a:tc>
                  <a:txBody>
                    <a:bodyPr/>
                    <a:lstStyle/>
                    <a:p>
                      <a:r>
                        <a:rPr lang="en-IN" dirty="0" smtClean="0"/>
                        <a:t>Oxygen % by volume, Max</a:t>
                      </a:r>
                      <a:endParaRPr lang="en-IN" dirty="0"/>
                    </a:p>
                  </a:txBody>
                  <a:tcPr/>
                </a:tc>
                <a:tc>
                  <a:txBody>
                    <a:bodyPr/>
                    <a:lstStyle/>
                    <a:p>
                      <a:r>
                        <a:rPr lang="en-IN" dirty="0" smtClean="0"/>
                        <a:t>2.7</a:t>
                      </a:r>
                      <a:endParaRPr lang="en-IN" dirty="0"/>
                    </a:p>
                  </a:txBody>
                  <a:tcPr/>
                </a:tc>
              </a:tr>
            </a:tbl>
          </a:graphicData>
        </a:graphic>
      </p:graphicFrame>
      <p:sp>
        <p:nvSpPr>
          <p:cNvPr id="4" name="TextBox 3"/>
          <p:cNvSpPr txBox="1"/>
          <p:nvPr/>
        </p:nvSpPr>
        <p:spPr>
          <a:xfrm>
            <a:off x="3034145" y="990600"/>
            <a:ext cx="3886200" cy="584775"/>
          </a:xfrm>
          <a:prstGeom prst="rect">
            <a:avLst/>
          </a:prstGeom>
          <a:noFill/>
        </p:spPr>
        <p:txBody>
          <a:bodyPr wrap="square" rtlCol="0">
            <a:spAutoFit/>
          </a:bodyPr>
          <a:lstStyle/>
          <a:p>
            <a:pPr algn="ctr"/>
            <a:r>
              <a:rPr lang="en-IN" sz="3200" b="1" dirty="0" smtClean="0">
                <a:solidFill>
                  <a:schemeClr val="accent6">
                    <a:lumMod val="75000"/>
                  </a:schemeClr>
                </a:solidFill>
              </a:rPr>
              <a:t>Auto Fuel Quality</a:t>
            </a:r>
            <a:endParaRPr lang="en-IN" sz="3200" b="1" dirty="0">
              <a:solidFill>
                <a:schemeClr val="accent6">
                  <a:lumMod val="75000"/>
                </a:scheme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1760578669"/>
              </p:ext>
            </p:extLst>
          </p:nvPr>
        </p:nvGraphicFramePr>
        <p:xfrm>
          <a:off x="976745" y="4619105"/>
          <a:ext cx="5943600" cy="2225040"/>
        </p:xfrm>
        <a:graphic>
          <a:graphicData uri="http://schemas.openxmlformats.org/drawingml/2006/table">
            <a:tbl>
              <a:tblPr firstRow="1" bandRow="1">
                <a:tableStyleId>{5C22544A-7EE6-4342-B048-85BDC9FD1C3A}</a:tableStyleId>
              </a:tblPr>
              <a:tblGrid>
                <a:gridCol w="3048000"/>
                <a:gridCol w="2895600"/>
              </a:tblGrid>
              <a:tr h="370840">
                <a:tc gridSpan="2">
                  <a:txBody>
                    <a:bodyPr/>
                    <a:lstStyle/>
                    <a:p>
                      <a:r>
                        <a:rPr lang="en-IN" dirty="0" smtClean="0"/>
                        <a:t>Diesel Specifications</a:t>
                      </a:r>
                      <a:endParaRPr lang="en-IN" dirty="0"/>
                    </a:p>
                  </a:txBody>
                  <a:tcPr/>
                </a:tc>
                <a:tc hMerge="1">
                  <a:txBody>
                    <a:bodyPr/>
                    <a:lstStyle/>
                    <a:p>
                      <a:endParaRPr lang="en-IN" dirty="0"/>
                    </a:p>
                  </a:txBody>
                  <a:tcPr/>
                </a:tc>
              </a:tr>
              <a:tr h="370840">
                <a:tc>
                  <a:txBody>
                    <a:bodyPr/>
                    <a:lstStyle/>
                    <a:p>
                      <a:r>
                        <a:rPr lang="en-IN" dirty="0" err="1" smtClean="0"/>
                        <a:t>Cetane</a:t>
                      </a:r>
                      <a:r>
                        <a:rPr lang="en-IN" dirty="0" smtClean="0"/>
                        <a:t> No, min</a:t>
                      </a:r>
                      <a:endParaRPr lang="en-IN" dirty="0"/>
                    </a:p>
                  </a:txBody>
                  <a:tcPr/>
                </a:tc>
                <a:tc>
                  <a:txBody>
                    <a:bodyPr/>
                    <a:lstStyle/>
                    <a:p>
                      <a:r>
                        <a:rPr lang="en-IN" dirty="0" smtClean="0"/>
                        <a:t>51</a:t>
                      </a:r>
                      <a:endParaRPr lang="en-IN" dirty="0"/>
                    </a:p>
                  </a:txBody>
                  <a:tcPr/>
                </a:tc>
              </a:tr>
              <a:tr h="370840">
                <a:tc>
                  <a:txBody>
                    <a:bodyPr/>
                    <a:lstStyle/>
                    <a:p>
                      <a:r>
                        <a:rPr lang="en-IN" dirty="0" smtClean="0"/>
                        <a:t>Sulphur % w/w, Max</a:t>
                      </a:r>
                      <a:endParaRPr lang="en-IN" dirty="0"/>
                    </a:p>
                  </a:txBody>
                  <a:tcPr/>
                </a:tc>
                <a:tc>
                  <a:txBody>
                    <a:bodyPr/>
                    <a:lstStyle/>
                    <a:p>
                      <a:r>
                        <a:rPr lang="en-IN" dirty="0" smtClean="0"/>
                        <a:t>0.035</a:t>
                      </a:r>
                      <a:endParaRPr lang="en-IN" dirty="0"/>
                    </a:p>
                  </a:txBody>
                  <a:tcPr/>
                </a:tc>
              </a:tr>
              <a:tr h="370840">
                <a:tc>
                  <a:txBody>
                    <a:bodyPr/>
                    <a:lstStyle/>
                    <a:p>
                      <a:r>
                        <a:rPr lang="en-IN" dirty="0" smtClean="0"/>
                        <a:t>Distillation T95</a:t>
                      </a:r>
                      <a:endParaRPr lang="en-IN" dirty="0"/>
                    </a:p>
                  </a:txBody>
                  <a:tcPr/>
                </a:tc>
                <a:tc>
                  <a:txBody>
                    <a:bodyPr/>
                    <a:lstStyle/>
                    <a:p>
                      <a:r>
                        <a:rPr lang="en-IN" dirty="0" smtClean="0"/>
                        <a:t>360</a:t>
                      </a:r>
                      <a:endParaRPr lang="en-IN" dirty="0"/>
                    </a:p>
                  </a:txBody>
                  <a:tcPr/>
                </a:tc>
              </a:tr>
              <a:tr h="370840">
                <a:tc>
                  <a:txBody>
                    <a:bodyPr/>
                    <a:lstStyle/>
                    <a:p>
                      <a:r>
                        <a:rPr lang="en-IN" dirty="0" err="1" smtClean="0"/>
                        <a:t>Polyaromatic</a:t>
                      </a:r>
                      <a:endParaRPr lang="en-IN" dirty="0"/>
                    </a:p>
                  </a:txBody>
                  <a:tcPr/>
                </a:tc>
                <a:tc>
                  <a:txBody>
                    <a:bodyPr/>
                    <a:lstStyle/>
                    <a:p>
                      <a:r>
                        <a:rPr lang="en-IN" dirty="0" smtClean="0"/>
                        <a:t>11</a:t>
                      </a:r>
                      <a:endParaRPr lang="en-IN" dirty="0"/>
                    </a:p>
                  </a:txBody>
                  <a:tcPr/>
                </a:tc>
              </a:tr>
              <a:tr h="370840">
                <a:tc>
                  <a:txBody>
                    <a:bodyPr/>
                    <a:lstStyle/>
                    <a:p>
                      <a:endParaRPr lang="en-IN"/>
                    </a:p>
                  </a:txBody>
                  <a:tcPr/>
                </a:tc>
                <a:tc>
                  <a:txBody>
                    <a:bodyPr/>
                    <a:lstStyle/>
                    <a:p>
                      <a:endParaRPr lang="en-IN" dirty="0"/>
                    </a:p>
                  </a:txBody>
                  <a:tcPr/>
                </a:tc>
              </a:tr>
            </a:tbl>
          </a:graphicData>
        </a:graphic>
      </p:graphicFrame>
    </p:spTree>
    <p:extLst>
      <p:ext uri="{BB962C8B-B14F-4D97-AF65-F5344CB8AC3E}">
        <p14:creationId xmlns:p14="http://schemas.microsoft.com/office/powerpoint/2010/main" xmlns="" val="39974456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Content Placeholder 2"/>
          <p:cNvSpPr>
            <a:spLocks noGrp="1"/>
          </p:cNvSpPr>
          <p:nvPr>
            <p:ph sz="quarter" idx="4294967295"/>
          </p:nvPr>
        </p:nvSpPr>
        <p:spPr>
          <a:xfrm>
            <a:off x="457200" y="1447800"/>
            <a:ext cx="8382000" cy="5248275"/>
          </a:xfrm>
          <a:prstGeom prst="rect">
            <a:avLst/>
          </a:prstGeom>
        </p:spPr>
        <p:txBody>
          <a:bodyPr>
            <a:normAutofit/>
          </a:bodyPr>
          <a:lstStyle/>
          <a:p>
            <a:pPr marL="0" indent="0" algn="just">
              <a:spcBef>
                <a:spcPct val="0"/>
              </a:spcBef>
              <a:spcAft>
                <a:spcPts val="600"/>
              </a:spcAft>
              <a:buNone/>
            </a:pPr>
            <a:r>
              <a:rPr lang="en-US" sz="2400" b="1" dirty="0">
                <a:solidFill>
                  <a:schemeClr val="accent6">
                    <a:lumMod val="75000"/>
                  </a:schemeClr>
                </a:solidFill>
                <a:effectLst>
                  <a:outerShdw blurRad="38100" dist="38100" dir="2700000" algn="tl">
                    <a:srgbClr val="000000">
                      <a:alpha val="43137"/>
                    </a:srgbClr>
                  </a:outerShdw>
                </a:effectLst>
                <a:latin typeface="Arial Black" pitchFamily="34" charset="0"/>
              </a:rPr>
              <a:t>Steps taken to control </a:t>
            </a:r>
            <a:r>
              <a:rPr lang="en-US" sz="2400" b="1" dirty="0" smtClean="0">
                <a:solidFill>
                  <a:schemeClr val="accent6">
                    <a:lumMod val="75000"/>
                  </a:schemeClr>
                </a:solidFill>
                <a:effectLst>
                  <a:outerShdw blurRad="38100" dist="38100" dir="2700000" algn="tl">
                    <a:srgbClr val="000000">
                      <a:alpha val="43137"/>
                    </a:srgbClr>
                  </a:outerShdw>
                </a:effectLst>
                <a:latin typeface="Arial Black" pitchFamily="34" charset="0"/>
              </a:rPr>
              <a:t>Pollution</a:t>
            </a:r>
            <a:endParaRPr lang="en-US" altLang="en-US" sz="2400" dirty="0" smtClean="0">
              <a:solidFill>
                <a:schemeClr val="accent6">
                  <a:lumMod val="75000"/>
                </a:schemeClr>
              </a:solidFill>
              <a:latin typeface="Arial" charset="0"/>
              <a:cs typeface="Arial" charset="0"/>
            </a:endParaRPr>
          </a:p>
          <a:p>
            <a:pPr marL="0" indent="0" algn="just" eaLnBrk="1" hangingPunct="1">
              <a:spcBef>
                <a:spcPct val="0"/>
              </a:spcBef>
              <a:spcAft>
                <a:spcPts val="600"/>
              </a:spcAft>
              <a:buNone/>
            </a:pPr>
            <a:endParaRPr lang="en-US" altLang="en-US" sz="2400" dirty="0">
              <a:latin typeface="Arial" charset="0"/>
              <a:cs typeface="Arial" charset="0"/>
            </a:endParaRPr>
          </a:p>
          <a:p>
            <a:pPr marL="463550" indent="-463550" algn="just" eaLnBrk="1" hangingPunct="1">
              <a:spcBef>
                <a:spcPct val="0"/>
              </a:spcBef>
              <a:spcAft>
                <a:spcPts val="600"/>
              </a:spcAft>
            </a:pPr>
            <a:endParaRPr lang="en-US" altLang="en-US" sz="2400" dirty="0" smtClean="0">
              <a:latin typeface="Arial" charset="0"/>
              <a:cs typeface="Arial" charset="0"/>
            </a:endParaRPr>
          </a:p>
          <a:p>
            <a:pPr marL="463550" indent="-463550" algn="just" eaLnBrk="1" hangingPunct="1">
              <a:spcBef>
                <a:spcPct val="0"/>
              </a:spcBef>
              <a:spcAft>
                <a:spcPts val="600"/>
              </a:spcAft>
            </a:pPr>
            <a:r>
              <a:rPr lang="en-US" altLang="en-US" sz="2400" dirty="0" smtClean="0">
                <a:latin typeface="Arial" charset="0"/>
                <a:cs typeface="Arial" charset="0"/>
              </a:rPr>
              <a:t>Enhance co-ordination among public departments</a:t>
            </a:r>
          </a:p>
          <a:p>
            <a:pPr marL="463550" indent="-463550" algn="just" eaLnBrk="1" hangingPunct="1">
              <a:spcBef>
                <a:spcPct val="0"/>
              </a:spcBef>
              <a:spcAft>
                <a:spcPts val="600"/>
              </a:spcAft>
            </a:pPr>
            <a:r>
              <a:rPr lang="en-US" altLang="en-US" sz="2400" dirty="0" smtClean="0">
                <a:latin typeface="Arial" charset="0"/>
                <a:cs typeface="Arial" charset="0"/>
              </a:rPr>
              <a:t>Pollution </a:t>
            </a:r>
            <a:r>
              <a:rPr lang="en-US" altLang="en-US" sz="2400" dirty="0" smtClean="0">
                <a:latin typeface="Arial" charset="0"/>
                <a:cs typeface="Arial" charset="0"/>
              </a:rPr>
              <a:t>under control certificate (PUC) for in-use vehicles (not very effective)</a:t>
            </a:r>
          </a:p>
          <a:p>
            <a:pPr marL="463550" indent="-463550" algn="just" eaLnBrk="1" hangingPunct="1">
              <a:spcBef>
                <a:spcPct val="0"/>
              </a:spcBef>
              <a:spcAft>
                <a:spcPts val="600"/>
              </a:spcAft>
            </a:pPr>
            <a:r>
              <a:rPr lang="en-US" altLang="en-US" sz="2400" dirty="0" smtClean="0">
                <a:latin typeface="Arial" charset="0"/>
                <a:cs typeface="Arial" charset="0"/>
              </a:rPr>
              <a:t>Independent fuel testing laboratories for checking fuel adulteration</a:t>
            </a:r>
          </a:p>
          <a:p>
            <a:pPr marL="463550" indent="-463550" algn="just" eaLnBrk="1" hangingPunct="1">
              <a:spcBef>
                <a:spcPct val="0"/>
              </a:spcBef>
              <a:spcAft>
                <a:spcPts val="600"/>
              </a:spcAft>
            </a:pPr>
            <a:r>
              <a:rPr lang="en-US" altLang="en-US" sz="2400" dirty="0" smtClean="0">
                <a:latin typeface="Arial" charset="0"/>
                <a:cs typeface="Arial" charset="0"/>
              </a:rPr>
              <a:t>Thrust on use of clean transportation fuel (CNG</a:t>
            </a:r>
            <a:r>
              <a:rPr lang="en-US" altLang="en-US" sz="2400" dirty="0" smtClean="0">
                <a:latin typeface="Arial" charset="0"/>
                <a:cs typeface="Arial" charset="0"/>
              </a:rPr>
              <a:t>)</a:t>
            </a:r>
          </a:p>
          <a:p>
            <a:pPr marL="463550" indent="-463550" algn="just" eaLnBrk="1" hangingPunct="1">
              <a:spcBef>
                <a:spcPct val="0"/>
              </a:spcBef>
              <a:spcAft>
                <a:spcPts val="600"/>
              </a:spcAft>
            </a:pPr>
            <a:r>
              <a:rPr lang="en-US" altLang="en-US" sz="2400" dirty="0" smtClean="0">
                <a:latin typeface="Arial" charset="0"/>
                <a:cs typeface="Arial" charset="0"/>
              </a:rPr>
              <a:t>Public participation</a:t>
            </a:r>
            <a:endParaRPr lang="en-US" altLang="en-US" sz="2400" dirty="0" smtClean="0">
              <a:latin typeface="Arial" charset="0"/>
              <a:cs typeface="Arial" charset="0"/>
            </a:endParaRPr>
          </a:p>
        </p:txBody>
      </p:sp>
    </p:spTree>
    <p:extLst>
      <p:ext uri="{BB962C8B-B14F-4D97-AF65-F5344CB8AC3E}">
        <p14:creationId xmlns:p14="http://schemas.microsoft.com/office/powerpoint/2010/main" xmlns="" val="91195206"/>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071538" y="1071546"/>
            <a:ext cx="6543676" cy="5214974"/>
          </a:xfrm>
        </p:spPr>
        <p:txBody>
          <a:bodyPr>
            <a:noAutofit/>
          </a:bodyPr>
          <a:lstStyle/>
          <a:p>
            <a:pPr>
              <a:buNone/>
            </a:pPr>
            <a:r>
              <a:rPr lang="en-US" sz="2000" dirty="0" smtClean="0"/>
              <a:t>			</a:t>
            </a:r>
            <a:r>
              <a:rPr lang="en-US" sz="2000" b="1" dirty="0" smtClean="0">
                <a:solidFill>
                  <a:schemeClr val="bg2">
                    <a:lumMod val="50000"/>
                  </a:schemeClr>
                </a:solidFill>
              </a:rPr>
              <a:t>People-centric service</a:t>
            </a:r>
          </a:p>
          <a:p>
            <a:pPr>
              <a:buNone/>
            </a:pPr>
            <a:endParaRPr lang="en-US" sz="2000" b="1" dirty="0" smtClean="0">
              <a:solidFill>
                <a:schemeClr val="bg2">
                  <a:lumMod val="50000"/>
                </a:schemeClr>
              </a:solidFill>
            </a:endParaRPr>
          </a:p>
          <a:p>
            <a:pPr algn="ctr">
              <a:buNone/>
            </a:pPr>
            <a:r>
              <a:rPr lang="en-IN" sz="2000" b="1" dirty="0" smtClean="0">
                <a:solidFill>
                  <a:schemeClr val="accent6">
                    <a:lumMod val="50000"/>
                  </a:schemeClr>
                </a:solidFill>
              </a:rPr>
              <a:t>Vision</a:t>
            </a:r>
            <a:endParaRPr lang="en-IN" sz="2000" dirty="0" smtClean="0">
              <a:solidFill>
                <a:schemeClr val="accent6">
                  <a:lumMod val="50000"/>
                </a:schemeClr>
              </a:solidFill>
            </a:endParaRPr>
          </a:p>
          <a:p>
            <a:pPr algn="ctr">
              <a:buNone/>
            </a:pPr>
            <a:r>
              <a:rPr lang="en-IN" sz="2000" dirty="0" smtClean="0">
                <a:solidFill>
                  <a:schemeClr val="accent1">
                    <a:lumMod val="75000"/>
                  </a:schemeClr>
                </a:solidFill>
              </a:rPr>
              <a:t>Development without Destruction</a:t>
            </a:r>
          </a:p>
          <a:p>
            <a:pPr algn="ctr">
              <a:buNone/>
            </a:pPr>
            <a:r>
              <a:rPr lang="en-IN" sz="2000" dirty="0" smtClean="0">
                <a:solidFill>
                  <a:schemeClr val="accent1">
                    <a:lumMod val="75000"/>
                  </a:schemeClr>
                </a:solidFill>
              </a:rPr>
              <a:t>Progress &amp; Protection should go together</a:t>
            </a:r>
          </a:p>
          <a:p>
            <a:pPr algn="ctr">
              <a:buNone/>
            </a:pPr>
            <a:r>
              <a:rPr lang="en-IN" sz="2000" dirty="0" smtClean="0">
                <a:solidFill>
                  <a:schemeClr val="accent1">
                    <a:lumMod val="75000"/>
                  </a:schemeClr>
                </a:solidFill>
              </a:rPr>
              <a:t> </a:t>
            </a:r>
          </a:p>
          <a:p>
            <a:pPr algn="ctr">
              <a:buNone/>
            </a:pPr>
            <a:r>
              <a:rPr lang="en-IN" sz="2000" b="1" dirty="0" smtClean="0">
                <a:solidFill>
                  <a:schemeClr val="accent6">
                    <a:lumMod val="50000"/>
                  </a:schemeClr>
                </a:solidFill>
              </a:rPr>
              <a:t>Mission</a:t>
            </a:r>
            <a:endParaRPr lang="en-IN" sz="2000" dirty="0" smtClean="0">
              <a:solidFill>
                <a:schemeClr val="accent6">
                  <a:lumMod val="50000"/>
                </a:schemeClr>
              </a:solidFill>
            </a:endParaRPr>
          </a:p>
          <a:p>
            <a:pPr algn="ctr">
              <a:buNone/>
            </a:pPr>
            <a:r>
              <a:rPr lang="en-IN" sz="2000" dirty="0" smtClean="0">
                <a:solidFill>
                  <a:schemeClr val="accent1">
                    <a:lumMod val="75000"/>
                  </a:schemeClr>
                </a:solidFill>
              </a:rPr>
              <a:t>Clean water, Clean Air and Clean Energy to All</a:t>
            </a:r>
          </a:p>
          <a:p>
            <a:pPr algn="ctr">
              <a:buNone/>
            </a:pPr>
            <a:r>
              <a:rPr lang="en-IN" sz="2000" dirty="0" smtClean="0">
                <a:solidFill>
                  <a:schemeClr val="accent1">
                    <a:lumMod val="75000"/>
                  </a:schemeClr>
                </a:solidFill>
              </a:rPr>
              <a:t>Increase in green cover to enhance Carbon Sequestration</a:t>
            </a:r>
          </a:p>
          <a:p>
            <a:pPr algn="ctr">
              <a:buNone/>
            </a:pPr>
            <a:r>
              <a:rPr lang="en-IN" sz="2000" dirty="0" smtClean="0">
                <a:solidFill>
                  <a:schemeClr val="accent1">
                    <a:lumMod val="75000"/>
                  </a:schemeClr>
                </a:solidFill>
              </a:rPr>
              <a:t>Transparent Governance</a:t>
            </a:r>
          </a:p>
          <a:p>
            <a:pPr algn="ctr">
              <a:buNone/>
            </a:pPr>
            <a:r>
              <a:rPr lang="en-IN" sz="2000" dirty="0" smtClean="0">
                <a:solidFill>
                  <a:schemeClr val="accent1">
                    <a:lumMod val="75000"/>
                  </a:schemeClr>
                </a:solidFill>
              </a:rPr>
              <a:t>No encroachment of forests and lakes</a:t>
            </a:r>
          </a:p>
          <a:p>
            <a:pPr algn="ctr">
              <a:buNone/>
            </a:pPr>
            <a:r>
              <a:rPr lang="en-IN" sz="2000" dirty="0" smtClean="0">
                <a:solidFill>
                  <a:schemeClr val="accent1">
                    <a:lumMod val="75000"/>
                  </a:schemeClr>
                </a:solidFill>
              </a:rPr>
              <a:t>24x7 monitoring of industrial chimney</a:t>
            </a:r>
          </a:p>
          <a:p>
            <a:pPr algn="ctr">
              <a:buNone/>
            </a:pPr>
            <a:r>
              <a:rPr lang="en-IN" sz="2000" dirty="0" smtClean="0">
                <a:solidFill>
                  <a:schemeClr val="accent1">
                    <a:lumMod val="75000"/>
                  </a:schemeClr>
                </a:solidFill>
              </a:rPr>
              <a:t>plastic </a:t>
            </a:r>
            <a:r>
              <a:rPr lang="en-IN" sz="2000" dirty="0" err="1" smtClean="0">
                <a:solidFill>
                  <a:schemeClr val="accent1">
                    <a:lumMod val="75000"/>
                  </a:schemeClr>
                </a:solidFill>
              </a:rPr>
              <a:t>carrybag</a:t>
            </a:r>
            <a:r>
              <a:rPr lang="en-IN" sz="2000" dirty="0" smtClean="0">
                <a:solidFill>
                  <a:schemeClr val="accent1">
                    <a:lumMod val="75000"/>
                  </a:schemeClr>
                </a:solidFill>
              </a:rPr>
              <a:t> free India</a:t>
            </a:r>
          </a:p>
          <a:p>
            <a:pPr algn="ctr">
              <a:buNone/>
            </a:pPr>
            <a:endParaRPr lang="en-IN" sz="20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paulabrown.net/thank-you-images-for-presentation-25.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990600"/>
            <a:ext cx="9144000" cy="5867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100676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1143000"/>
            <a:ext cx="9144000" cy="5715000"/>
          </a:xfrm>
        </p:spPr>
        <p:txBody>
          <a:bodyPr>
            <a:normAutofit/>
          </a:bodyPr>
          <a:lstStyle/>
          <a:p>
            <a:pPr marL="45720" indent="0">
              <a:buNone/>
            </a:pPr>
            <a:r>
              <a:rPr lang="en-IN" spc="100" dirty="0" smtClean="0"/>
              <a:t>Important activities</a:t>
            </a:r>
          </a:p>
          <a:p>
            <a:pPr marL="45720" indent="0">
              <a:buNone/>
            </a:pPr>
            <a:endParaRPr lang="en-IN" spc="100" dirty="0" smtClean="0"/>
          </a:p>
          <a:p>
            <a:pPr marL="360000">
              <a:lnSpc>
                <a:spcPct val="150000"/>
              </a:lnSpc>
              <a:spcBef>
                <a:spcPts val="0"/>
              </a:spcBef>
              <a:spcAft>
                <a:spcPts val="0"/>
              </a:spcAft>
            </a:pPr>
            <a:r>
              <a:rPr lang="en-IN" spc="100" dirty="0"/>
              <a:t>Surveillance of air and water quality monitoring stations</a:t>
            </a:r>
          </a:p>
          <a:p>
            <a:pPr marL="360000">
              <a:lnSpc>
                <a:spcPct val="150000"/>
              </a:lnSpc>
              <a:spcBef>
                <a:spcPts val="0"/>
              </a:spcBef>
              <a:spcAft>
                <a:spcPts val="0"/>
              </a:spcAft>
            </a:pPr>
            <a:r>
              <a:rPr lang="en-IN" spc="100" dirty="0"/>
              <a:t>Inspection of industries under ESS</a:t>
            </a:r>
          </a:p>
          <a:p>
            <a:pPr marL="360000">
              <a:lnSpc>
                <a:spcPct val="150000"/>
              </a:lnSpc>
              <a:spcBef>
                <a:spcPts val="0"/>
              </a:spcBef>
              <a:spcAft>
                <a:spcPts val="0"/>
              </a:spcAft>
            </a:pPr>
            <a:r>
              <a:rPr lang="en-IN" spc="100" dirty="0"/>
              <a:t>Interstate river </a:t>
            </a:r>
            <a:r>
              <a:rPr lang="en-IN" spc="100" dirty="0" smtClean="0"/>
              <a:t>monitoring</a:t>
            </a:r>
          </a:p>
          <a:p>
            <a:pPr marL="360000">
              <a:lnSpc>
                <a:spcPct val="150000"/>
              </a:lnSpc>
              <a:spcBef>
                <a:spcPts val="0"/>
              </a:spcBef>
              <a:spcAft>
                <a:spcPts val="0"/>
              </a:spcAft>
            </a:pPr>
            <a:r>
              <a:rPr lang="en-IN" spc="100" dirty="0"/>
              <a:t>Organisation of Mass awareness </a:t>
            </a:r>
            <a:r>
              <a:rPr lang="en-IN" spc="100" dirty="0" smtClean="0"/>
              <a:t>programme</a:t>
            </a:r>
          </a:p>
          <a:p>
            <a:pPr marL="360000">
              <a:lnSpc>
                <a:spcPct val="150000"/>
              </a:lnSpc>
              <a:spcBef>
                <a:spcPts val="0"/>
              </a:spcBef>
              <a:spcAft>
                <a:spcPts val="0"/>
              </a:spcAft>
            </a:pPr>
            <a:r>
              <a:rPr lang="en-IN" spc="100" dirty="0"/>
              <a:t> </a:t>
            </a:r>
            <a:r>
              <a:rPr lang="en-IN" spc="100" dirty="0" smtClean="0"/>
              <a:t>Inspection </a:t>
            </a:r>
            <a:r>
              <a:rPr lang="en-IN" spc="100" dirty="0"/>
              <a:t>of laboratories for </a:t>
            </a:r>
            <a:r>
              <a:rPr lang="en-IN" spc="100" dirty="0" smtClean="0"/>
              <a:t>recognition</a:t>
            </a:r>
          </a:p>
          <a:p>
            <a:pPr marL="360000">
              <a:lnSpc>
                <a:spcPct val="150000"/>
              </a:lnSpc>
              <a:spcBef>
                <a:spcPts val="0"/>
              </a:spcBef>
              <a:spcAft>
                <a:spcPts val="0"/>
              </a:spcAft>
            </a:pPr>
            <a:r>
              <a:rPr lang="en-IN" spc="100" dirty="0"/>
              <a:t>C</a:t>
            </a:r>
            <a:r>
              <a:rPr lang="en-IN" spc="100" dirty="0" smtClean="0"/>
              <a:t>o-ordination </a:t>
            </a:r>
            <a:r>
              <a:rPr lang="en-IN" spc="100" dirty="0"/>
              <a:t>with all concerned </a:t>
            </a:r>
            <a:r>
              <a:rPr lang="en-IN" spc="100" dirty="0" smtClean="0"/>
              <a:t>SPCB’s/PCC’s/ </a:t>
            </a:r>
            <a:r>
              <a:rPr lang="en-IN" spc="100" dirty="0"/>
              <a:t>organizations engaged in Pollution Control </a:t>
            </a:r>
            <a:r>
              <a:rPr lang="en-IN" spc="100" dirty="0" smtClean="0"/>
              <a:t>Activities</a:t>
            </a:r>
          </a:p>
          <a:p>
            <a:pPr marL="360000">
              <a:lnSpc>
                <a:spcPct val="150000"/>
              </a:lnSpc>
              <a:spcBef>
                <a:spcPts val="0"/>
              </a:spcBef>
              <a:spcAft>
                <a:spcPts val="0"/>
              </a:spcAft>
            </a:pPr>
            <a:r>
              <a:rPr lang="en-IN" spc="100" dirty="0" smtClean="0"/>
              <a:t>Review of critically polluted areas</a:t>
            </a:r>
          </a:p>
          <a:p>
            <a:pPr marL="360000">
              <a:lnSpc>
                <a:spcPct val="150000"/>
              </a:lnSpc>
              <a:spcBef>
                <a:spcPts val="0"/>
              </a:spcBef>
              <a:spcAft>
                <a:spcPts val="0"/>
              </a:spcAft>
            </a:pPr>
            <a:r>
              <a:rPr lang="en-IN" spc="100" dirty="0" smtClean="0"/>
              <a:t>Monitoring of STP’s, CETP’s, TSDF, HCE’s, CBMWTF’s, </a:t>
            </a:r>
            <a:endParaRPr lang="en-IN" spc="100" dirty="0"/>
          </a:p>
        </p:txBody>
      </p:sp>
    </p:spTree>
    <p:extLst>
      <p:ext uri="{BB962C8B-B14F-4D97-AF65-F5344CB8AC3E}">
        <p14:creationId xmlns:p14="http://schemas.microsoft.com/office/powerpoint/2010/main" xmlns="" val="17527554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thehindu.com/2005/12/05/images/200512051937040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3400" y="2285999"/>
            <a:ext cx="7772400" cy="4018951"/>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 Placeholder 7"/>
          <p:cNvSpPr>
            <a:spLocks noGrp="1"/>
          </p:cNvSpPr>
          <p:nvPr>
            <p:ph type="body" idx="1"/>
          </p:nvPr>
        </p:nvSpPr>
        <p:spPr>
          <a:xfrm>
            <a:off x="381000" y="1143000"/>
            <a:ext cx="7848600" cy="835460"/>
          </a:xfrm>
        </p:spPr>
        <p:txBody>
          <a:bodyPr>
            <a:noAutofit/>
          </a:bodyPr>
          <a:lstStyle/>
          <a:p>
            <a:pPr algn="ctr"/>
            <a:r>
              <a:rPr lang="en-IN" sz="3600" b="1" dirty="0" smtClean="0">
                <a:latin typeface="+mj-lt"/>
              </a:rPr>
              <a:t>Environmental Issues in Ben</a:t>
            </a:r>
            <a:r>
              <a:rPr lang="en-IN" sz="3600" dirty="0" smtClean="0">
                <a:latin typeface="+mj-lt"/>
              </a:rPr>
              <a:t>galuru</a:t>
            </a:r>
            <a:endParaRPr lang="en-IN" sz="3600" dirty="0">
              <a:latin typeface="+mj-lt"/>
            </a:endParaRPr>
          </a:p>
        </p:txBody>
      </p:sp>
    </p:spTree>
    <p:extLst>
      <p:ext uri="{BB962C8B-B14F-4D97-AF65-F5344CB8AC3E}">
        <p14:creationId xmlns:p14="http://schemas.microsoft.com/office/powerpoint/2010/main" xmlns="" val="16770583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p:cNvSpPr txBox="1">
            <a:spLocks/>
          </p:cNvSpPr>
          <p:nvPr/>
        </p:nvSpPr>
        <p:spPr>
          <a:xfrm>
            <a:off x="0" y="914400"/>
            <a:ext cx="9144000" cy="4157674"/>
          </a:xfrm>
          <a:prstGeom prst="rect">
            <a:avLst/>
          </a:prstGeom>
        </p:spPr>
        <p:txBody>
          <a:bodyPr vert="horz" lIns="91440" tIns="45720" rIns="91440" bIns="45720" rtlCol="0">
            <a:normAutofit lnSpcReduction="100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None/>
            </a:pPr>
            <a:r>
              <a:rPr lang="en-IN" sz="3200" b="1" dirty="0" smtClean="0">
                <a:solidFill>
                  <a:schemeClr val="accent6">
                    <a:lumMod val="75000"/>
                  </a:schemeClr>
                </a:solidFill>
              </a:rPr>
              <a:t>Bengaluru</a:t>
            </a:r>
          </a:p>
          <a:p>
            <a:pPr>
              <a:spcBef>
                <a:spcPts val="600"/>
              </a:spcBef>
              <a:spcAft>
                <a:spcPts val="600"/>
              </a:spcAft>
            </a:pPr>
            <a:r>
              <a:rPr lang="en-IN" sz="1800" dirty="0" smtClean="0"/>
              <a:t>Area 741 </a:t>
            </a:r>
            <a:r>
              <a:rPr lang="en-IN" sz="1800" dirty="0" err="1" smtClean="0"/>
              <a:t>Sqkm</a:t>
            </a:r>
            <a:endParaRPr lang="en-IN" sz="1800" dirty="0" smtClean="0"/>
          </a:p>
          <a:p>
            <a:pPr>
              <a:spcBef>
                <a:spcPts val="600"/>
              </a:spcBef>
              <a:spcAft>
                <a:spcPts val="600"/>
              </a:spcAft>
            </a:pPr>
            <a:r>
              <a:rPr lang="en-IN" sz="1800" dirty="0"/>
              <a:t>population of about 8.42 </a:t>
            </a:r>
            <a:r>
              <a:rPr lang="en-IN" sz="1800" dirty="0" smtClean="0"/>
              <a:t>million</a:t>
            </a:r>
          </a:p>
          <a:p>
            <a:pPr>
              <a:spcBef>
                <a:spcPts val="600"/>
              </a:spcBef>
              <a:spcAft>
                <a:spcPts val="600"/>
              </a:spcAft>
            </a:pPr>
            <a:r>
              <a:rPr lang="en-IN" sz="1800" dirty="0" smtClean="0"/>
              <a:t>Population density  per </a:t>
            </a:r>
            <a:r>
              <a:rPr lang="en-IN" sz="1800" dirty="0" err="1" smtClean="0"/>
              <a:t>sqkm</a:t>
            </a:r>
            <a:r>
              <a:rPr lang="en-IN" sz="1800" dirty="0" smtClean="0"/>
              <a:t> 11371</a:t>
            </a:r>
          </a:p>
          <a:p>
            <a:pPr>
              <a:spcBef>
                <a:spcPts val="600"/>
              </a:spcBef>
              <a:spcAft>
                <a:spcPts val="600"/>
              </a:spcAft>
            </a:pPr>
            <a:r>
              <a:rPr lang="en-IN" sz="1800" dirty="0" smtClean="0"/>
              <a:t>residential </a:t>
            </a:r>
            <a:r>
              <a:rPr lang="en-IN" sz="1800" dirty="0"/>
              <a:t>areas </a:t>
            </a:r>
            <a:r>
              <a:rPr lang="en-IN" sz="1800" dirty="0" smtClean="0"/>
              <a:t>around 40.4%, industrial-6.9%, commercial-2.7, Transport/ roads- 24.3%, green cover 21.5, others 4.2%</a:t>
            </a:r>
          </a:p>
          <a:p>
            <a:pPr>
              <a:spcBef>
                <a:spcPts val="600"/>
              </a:spcBef>
              <a:spcAft>
                <a:spcPts val="600"/>
              </a:spcAft>
            </a:pPr>
            <a:r>
              <a:rPr lang="en-IN" sz="1800" dirty="0" smtClean="0"/>
              <a:t>Around </a:t>
            </a:r>
            <a:r>
              <a:rPr lang="en-IN" sz="1800" dirty="0"/>
              <a:t>270 large and medium scale industries and around 70,000 </a:t>
            </a:r>
            <a:r>
              <a:rPr lang="en-IN" sz="1800" dirty="0" smtClean="0"/>
              <a:t>SSI</a:t>
            </a:r>
          </a:p>
          <a:p>
            <a:r>
              <a:rPr lang="en-IN" sz="1800" dirty="0" smtClean="0"/>
              <a:t>Consumption/capita/year</a:t>
            </a:r>
          </a:p>
          <a:p>
            <a:pPr lvl="1"/>
            <a:r>
              <a:rPr lang="en-IN" sz="1800" dirty="0" smtClean="0">
                <a:solidFill>
                  <a:schemeClr val="bg2">
                    <a:lumMod val="50000"/>
                  </a:schemeClr>
                </a:solidFill>
              </a:rPr>
              <a:t>Lpg-30kg, diesel-57.9 </a:t>
            </a:r>
            <a:r>
              <a:rPr lang="en-IN" sz="1800" dirty="0" err="1" smtClean="0">
                <a:solidFill>
                  <a:schemeClr val="bg2">
                    <a:lumMod val="50000"/>
                  </a:schemeClr>
                </a:solidFill>
              </a:rPr>
              <a:t>liter</a:t>
            </a:r>
            <a:r>
              <a:rPr lang="en-IN" sz="1800" dirty="0" smtClean="0">
                <a:solidFill>
                  <a:schemeClr val="bg2">
                    <a:lumMod val="50000"/>
                  </a:schemeClr>
                </a:solidFill>
              </a:rPr>
              <a:t>, petrol-39.4liter</a:t>
            </a:r>
          </a:p>
          <a:p>
            <a:pPr>
              <a:spcBef>
                <a:spcPts val="600"/>
              </a:spcBef>
              <a:spcAft>
                <a:spcPts val="600"/>
              </a:spcAft>
            </a:pPr>
            <a:r>
              <a:rPr lang="en-IN" sz="1800" dirty="0" smtClean="0"/>
              <a:t>Vehicle </a:t>
            </a:r>
            <a:r>
              <a:rPr lang="en-IN" sz="1800" dirty="0"/>
              <a:t>Population in Bengaluru City (up to 30-11-2014</a:t>
            </a:r>
            <a:r>
              <a:rPr lang="en-IN" sz="1800" dirty="0" smtClean="0"/>
              <a:t>)</a:t>
            </a:r>
          </a:p>
          <a:p>
            <a:endParaRPr lang="en-IN" sz="1800" dirty="0"/>
          </a:p>
          <a:p>
            <a:pPr marL="45720" indent="0">
              <a:buNone/>
            </a:pPr>
            <a:endParaRPr lang="en-IN" sz="1800" dirty="0" smtClean="0"/>
          </a:p>
        </p:txBody>
      </p:sp>
      <p:graphicFrame>
        <p:nvGraphicFramePr>
          <p:cNvPr id="5" name="Table 4"/>
          <p:cNvGraphicFramePr>
            <a:graphicFrameLocks noGrp="1"/>
          </p:cNvGraphicFramePr>
          <p:nvPr>
            <p:extLst>
              <p:ext uri="{D42A27DB-BD31-4B8C-83A1-F6EECF244321}">
                <p14:modId xmlns:p14="http://schemas.microsoft.com/office/powerpoint/2010/main" xmlns="" val="300536702"/>
              </p:ext>
            </p:extLst>
          </p:nvPr>
        </p:nvGraphicFramePr>
        <p:xfrm>
          <a:off x="27711" y="5181600"/>
          <a:ext cx="9116289" cy="1676400"/>
        </p:xfrm>
        <a:graphic>
          <a:graphicData uri="http://schemas.openxmlformats.org/drawingml/2006/table">
            <a:tbl>
              <a:tblPr firstRow="1" bandRow="1">
                <a:tableStyleId>{5C22544A-7EE6-4342-B048-85BDC9FD1C3A}</a:tableStyleId>
              </a:tblPr>
              <a:tblGrid>
                <a:gridCol w="1302327"/>
                <a:gridCol w="1302327"/>
                <a:gridCol w="1302327"/>
                <a:gridCol w="1302327"/>
                <a:gridCol w="1302327"/>
                <a:gridCol w="1302327"/>
                <a:gridCol w="1302327"/>
              </a:tblGrid>
              <a:tr h="986118">
                <a:tc>
                  <a:txBody>
                    <a:bodyPr/>
                    <a:lstStyle/>
                    <a:p>
                      <a:r>
                        <a:rPr lang="en-IN" dirty="0" smtClean="0"/>
                        <a:t>Two wheelers</a:t>
                      </a:r>
                      <a:endParaRPr lang="en-IN" dirty="0"/>
                    </a:p>
                  </a:txBody>
                  <a:tcPr>
                    <a:solidFill>
                      <a:schemeClr val="bg2">
                        <a:lumMod val="75000"/>
                      </a:schemeClr>
                    </a:solidFill>
                  </a:tcPr>
                </a:tc>
                <a:tc>
                  <a:txBody>
                    <a:bodyPr/>
                    <a:lstStyle/>
                    <a:p>
                      <a:r>
                        <a:rPr lang="en-IN" dirty="0" smtClean="0"/>
                        <a:t>LMV</a:t>
                      </a:r>
                      <a:endParaRPr lang="en-IN" dirty="0"/>
                    </a:p>
                  </a:txBody>
                  <a:tcPr>
                    <a:solidFill>
                      <a:schemeClr val="bg2">
                        <a:lumMod val="75000"/>
                      </a:schemeClr>
                    </a:solidFill>
                  </a:tcPr>
                </a:tc>
                <a:tc>
                  <a:txBody>
                    <a:bodyPr/>
                    <a:lstStyle/>
                    <a:p>
                      <a:r>
                        <a:rPr lang="en-IN" dirty="0" smtClean="0"/>
                        <a:t>A/R</a:t>
                      </a:r>
                      <a:endParaRPr lang="en-IN" dirty="0"/>
                    </a:p>
                  </a:txBody>
                  <a:tcPr>
                    <a:solidFill>
                      <a:schemeClr val="bg2">
                        <a:lumMod val="75000"/>
                      </a:schemeClr>
                    </a:solidFill>
                  </a:tcPr>
                </a:tc>
                <a:tc>
                  <a:txBody>
                    <a:bodyPr/>
                    <a:lstStyle/>
                    <a:p>
                      <a:r>
                        <a:rPr lang="en-IN" dirty="0" smtClean="0"/>
                        <a:t>HTV</a:t>
                      </a:r>
                      <a:endParaRPr lang="en-IN" dirty="0"/>
                    </a:p>
                  </a:txBody>
                  <a:tcPr>
                    <a:solidFill>
                      <a:schemeClr val="bg2">
                        <a:lumMod val="75000"/>
                      </a:schemeClr>
                    </a:solidFill>
                  </a:tcPr>
                </a:tc>
                <a:tc>
                  <a:txBody>
                    <a:bodyPr/>
                    <a:lstStyle/>
                    <a:p>
                      <a:r>
                        <a:rPr lang="en-IN" dirty="0" smtClean="0"/>
                        <a:t>HGV</a:t>
                      </a:r>
                      <a:endParaRPr lang="en-IN" dirty="0"/>
                    </a:p>
                  </a:txBody>
                  <a:tcPr>
                    <a:solidFill>
                      <a:schemeClr val="bg2">
                        <a:lumMod val="75000"/>
                      </a:schemeClr>
                    </a:solidFill>
                  </a:tcPr>
                </a:tc>
                <a:tc>
                  <a:txBody>
                    <a:bodyPr/>
                    <a:lstStyle/>
                    <a:p>
                      <a:r>
                        <a:rPr lang="en-IN" dirty="0" smtClean="0"/>
                        <a:t>Others</a:t>
                      </a:r>
                      <a:endParaRPr lang="en-IN" dirty="0"/>
                    </a:p>
                  </a:txBody>
                  <a:tcPr>
                    <a:solidFill>
                      <a:schemeClr val="bg2">
                        <a:lumMod val="75000"/>
                      </a:schemeClr>
                    </a:solidFill>
                  </a:tcPr>
                </a:tc>
                <a:tc>
                  <a:txBody>
                    <a:bodyPr/>
                    <a:lstStyle/>
                    <a:p>
                      <a:r>
                        <a:rPr lang="en-IN" dirty="0" smtClean="0"/>
                        <a:t>Total</a:t>
                      </a:r>
                      <a:endParaRPr lang="en-IN" dirty="0"/>
                    </a:p>
                  </a:txBody>
                  <a:tcPr>
                    <a:solidFill>
                      <a:schemeClr val="bg2">
                        <a:lumMod val="75000"/>
                      </a:schemeClr>
                    </a:solidFill>
                  </a:tcPr>
                </a:tc>
              </a:tr>
              <a:tr h="690282">
                <a:tc>
                  <a:txBody>
                    <a:bodyPr/>
                    <a:lstStyle/>
                    <a:p>
                      <a:r>
                        <a:rPr lang="en-IN" dirty="0" smtClean="0"/>
                        <a:t>3725435</a:t>
                      </a:r>
                      <a:endParaRPr lang="en-IN" dirty="0"/>
                    </a:p>
                  </a:txBody>
                  <a:tcPr>
                    <a:solidFill>
                      <a:schemeClr val="bg2"/>
                    </a:solidFill>
                  </a:tcPr>
                </a:tc>
                <a:tc>
                  <a:txBody>
                    <a:bodyPr/>
                    <a:lstStyle/>
                    <a:p>
                      <a:r>
                        <a:rPr lang="en-IN" dirty="0" smtClean="0"/>
                        <a:t>110297</a:t>
                      </a:r>
                      <a:endParaRPr lang="en-IN" dirty="0"/>
                    </a:p>
                  </a:txBody>
                  <a:tcPr>
                    <a:solidFill>
                      <a:schemeClr val="bg2"/>
                    </a:solidFill>
                  </a:tcPr>
                </a:tc>
                <a:tc>
                  <a:txBody>
                    <a:bodyPr/>
                    <a:lstStyle/>
                    <a:p>
                      <a:r>
                        <a:rPr lang="en-IN" dirty="0" smtClean="0"/>
                        <a:t>146481</a:t>
                      </a:r>
                      <a:endParaRPr lang="en-IN" dirty="0"/>
                    </a:p>
                  </a:txBody>
                  <a:tcPr>
                    <a:solidFill>
                      <a:schemeClr val="bg2"/>
                    </a:solidFill>
                  </a:tcPr>
                </a:tc>
                <a:tc>
                  <a:txBody>
                    <a:bodyPr/>
                    <a:lstStyle/>
                    <a:p>
                      <a:r>
                        <a:rPr lang="en-IN" dirty="0" smtClean="0"/>
                        <a:t>112914</a:t>
                      </a:r>
                      <a:endParaRPr lang="en-IN" dirty="0"/>
                    </a:p>
                  </a:txBody>
                  <a:tcPr>
                    <a:solidFill>
                      <a:schemeClr val="bg2"/>
                    </a:solidFill>
                  </a:tcPr>
                </a:tc>
                <a:tc>
                  <a:txBody>
                    <a:bodyPr/>
                    <a:lstStyle/>
                    <a:p>
                      <a:r>
                        <a:rPr lang="en-IN" dirty="0" smtClean="0"/>
                        <a:t>72442</a:t>
                      </a:r>
                      <a:endParaRPr lang="en-IN" dirty="0"/>
                    </a:p>
                  </a:txBody>
                  <a:tcPr>
                    <a:solidFill>
                      <a:schemeClr val="bg2"/>
                    </a:solidFill>
                  </a:tcPr>
                </a:tc>
                <a:tc>
                  <a:txBody>
                    <a:bodyPr/>
                    <a:lstStyle/>
                    <a:p>
                      <a:r>
                        <a:rPr lang="en-IN" dirty="0" smtClean="0"/>
                        <a:t>232598</a:t>
                      </a:r>
                      <a:endParaRPr lang="en-IN" dirty="0"/>
                    </a:p>
                  </a:txBody>
                  <a:tcPr>
                    <a:solidFill>
                      <a:schemeClr val="bg2"/>
                    </a:solidFill>
                  </a:tcPr>
                </a:tc>
                <a:tc>
                  <a:txBody>
                    <a:bodyPr/>
                    <a:lstStyle/>
                    <a:p>
                      <a:r>
                        <a:rPr lang="en-IN" b="1" dirty="0" smtClean="0">
                          <a:solidFill>
                            <a:srgbClr val="FF0000"/>
                          </a:solidFill>
                        </a:rPr>
                        <a:t>5392847</a:t>
                      </a:r>
                      <a:endParaRPr lang="en-IN" b="1" dirty="0">
                        <a:solidFill>
                          <a:srgbClr val="FF0000"/>
                        </a:solidFill>
                      </a:endParaRPr>
                    </a:p>
                  </a:txBody>
                  <a:tcPr>
                    <a:solidFill>
                      <a:schemeClr val="bg2"/>
                    </a:solidFill>
                  </a:tcPr>
                </a:tc>
              </a:tr>
            </a:tbl>
          </a:graphicData>
        </a:graphic>
      </p:graphicFrame>
    </p:spTree>
    <p:extLst>
      <p:ext uri="{BB962C8B-B14F-4D97-AF65-F5344CB8AC3E}">
        <p14:creationId xmlns:p14="http://schemas.microsoft.com/office/powerpoint/2010/main" xmlns="" val="253233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
                                            <p:txEl>
                                              <p:pRg st="7" end="7"/>
                                            </p:txEl>
                                          </p:spTgt>
                                        </p:tgtEl>
                                        <p:attrNameLst>
                                          <p:attrName>style.visibility</p:attrName>
                                        </p:attrNameLst>
                                      </p:cBhvr>
                                      <p:to>
                                        <p:strVal val="visible"/>
                                      </p:to>
                                    </p:set>
                                    <p:animEffect transition="in" filter="fade">
                                      <p:cBhvr>
                                        <p:cTn id="40" dur="500"/>
                                        <p:tgtEl>
                                          <p:spTgt spid="4">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
                                            <p:txEl>
                                              <p:pRg st="8" end="8"/>
                                            </p:txEl>
                                          </p:spTgt>
                                        </p:tgtEl>
                                        <p:attrNameLst>
                                          <p:attrName>style.visibility</p:attrName>
                                        </p:attrNameLst>
                                      </p:cBhvr>
                                      <p:to>
                                        <p:strVal val="visible"/>
                                      </p:to>
                                    </p:set>
                                    <p:animEffect transition="in" filter="fade">
                                      <p:cBhvr>
                                        <p:cTn id="45"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1066800"/>
            <a:ext cx="6400800" cy="1447800"/>
          </a:xfrm>
        </p:spPr>
        <p:txBody>
          <a:bodyPr>
            <a:normAutofit/>
          </a:bodyPr>
          <a:lstStyle/>
          <a:p>
            <a:pPr marL="45720" indent="0">
              <a:buNone/>
            </a:pPr>
            <a:r>
              <a:rPr lang="en-IN" sz="2800" i="1" dirty="0" smtClean="0"/>
              <a:t>Air quality status?</a:t>
            </a:r>
            <a:endParaRPr lang="en-IN" sz="2800" i="1" dirty="0"/>
          </a:p>
        </p:txBody>
      </p:sp>
      <p:pic>
        <p:nvPicPr>
          <p:cNvPr id="4098" name="Picture 2" descr="https://rupsachakraborty.files.wordpress.com/2012/09/air-pollution_cartoon3.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8728" t="10029" r="10909" b="4561"/>
          <a:stretch/>
        </p:blipFill>
        <p:spPr bwMode="auto">
          <a:xfrm>
            <a:off x="1295400" y="1981200"/>
            <a:ext cx="5943600" cy="45719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579849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1000108"/>
            <a:ext cx="9144000" cy="58578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7708" y="1066800"/>
            <a:ext cx="9116291" cy="5791200"/>
          </a:xfrm>
        </p:spPr>
        <p:txBody>
          <a:bodyPr>
            <a:normAutofit/>
          </a:bodyPr>
          <a:lstStyle/>
          <a:p>
            <a:r>
              <a:rPr lang="en-IN" dirty="0"/>
              <a:t>Unique topographical terrains</a:t>
            </a:r>
          </a:p>
          <a:p>
            <a:pPr lvl="1"/>
            <a:r>
              <a:rPr lang="en-IN" dirty="0"/>
              <a:t>North Bengaluru is having flat terrains </a:t>
            </a:r>
          </a:p>
          <a:p>
            <a:pPr lvl="1"/>
            <a:r>
              <a:rPr lang="en-IN" dirty="0"/>
              <a:t>South Bengaluru uneven landscape with intermingling hills and valleys</a:t>
            </a:r>
          </a:p>
          <a:p>
            <a:r>
              <a:rPr lang="en-IN" dirty="0"/>
              <a:t>average elevation of 900m </a:t>
            </a:r>
          </a:p>
          <a:p>
            <a:r>
              <a:rPr lang="en-IN" dirty="0" smtClean="0"/>
              <a:t>Road </a:t>
            </a:r>
            <a:r>
              <a:rPr lang="en-IN" dirty="0" smtClean="0"/>
              <a:t>length- 11,000 km</a:t>
            </a:r>
          </a:p>
          <a:p>
            <a:r>
              <a:rPr lang="en-IN" dirty="0" smtClean="0"/>
              <a:t>Weak/No- </a:t>
            </a:r>
            <a:r>
              <a:rPr lang="en-IN" dirty="0"/>
              <a:t>Public suburban rail/metro transport seats </a:t>
            </a:r>
            <a:endParaRPr lang="en-IN" dirty="0" smtClean="0"/>
          </a:p>
          <a:p>
            <a:r>
              <a:rPr lang="en-IN" dirty="0" smtClean="0"/>
              <a:t>Public bus transport/1000 population-35, para-public-352</a:t>
            </a:r>
          </a:p>
          <a:p>
            <a:endParaRPr lang="en-IN" dirty="0" smtClean="0"/>
          </a:p>
          <a:p>
            <a:pPr marL="365760" lvl="1" indent="0">
              <a:buNone/>
            </a:pPr>
            <a:endParaRPr lang="en-IN" dirty="0" smtClean="0"/>
          </a:p>
        </p:txBody>
      </p:sp>
    </p:spTree>
    <p:extLst>
      <p:ext uri="{BB962C8B-B14F-4D97-AF65-F5344CB8AC3E}">
        <p14:creationId xmlns:p14="http://schemas.microsoft.com/office/powerpoint/2010/main" xmlns="" val="3818994387"/>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1670</TotalTime>
  <Words>2231</Words>
  <Application>Microsoft Office PowerPoint</Application>
  <PresentationFormat>On-screen Show (4:3)</PresentationFormat>
  <Paragraphs>403</Paragraphs>
  <Slides>34</Slides>
  <Notes>14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Slipstream</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Mahima</dc:creator>
  <cp:lastModifiedBy>Amma</cp:lastModifiedBy>
  <cp:revision>121</cp:revision>
  <dcterms:created xsi:type="dcterms:W3CDTF">2006-08-16T00:00:00Z</dcterms:created>
  <dcterms:modified xsi:type="dcterms:W3CDTF">2015-02-26T17:26:26Z</dcterms:modified>
</cp:coreProperties>
</file>